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8" r:id="rId2"/>
    <p:sldId id="260" r:id="rId3"/>
    <p:sldId id="261" r:id="rId4"/>
    <p:sldId id="263" r:id="rId5"/>
    <p:sldId id="264" r:id="rId6"/>
    <p:sldId id="265" r:id="rId7"/>
    <p:sldId id="266" r:id="rId8"/>
    <p:sldId id="267" r:id="rId9"/>
    <p:sldId id="268" r:id="rId10"/>
    <p:sldId id="269" r:id="rId11"/>
    <p:sldId id="262" r:id="rId12"/>
    <p:sldId id="270" r:id="rId13"/>
    <p:sldId id="271" r:id="rId14"/>
    <p:sldId id="273" r:id="rId15"/>
    <p:sldId id="286" r:id="rId16"/>
    <p:sldId id="313" r:id="rId17"/>
    <p:sldId id="330" r:id="rId18"/>
    <p:sldId id="314" r:id="rId19"/>
    <p:sldId id="315" r:id="rId20"/>
    <p:sldId id="332" r:id="rId21"/>
    <p:sldId id="331" r:id="rId22"/>
    <p:sldId id="333" r:id="rId23"/>
    <p:sldId id="272" r:id="rId24"/>
    <p:sldId id="276" r:id="rId25"/>
    <p:sldId id="274" r:id="rId26"/>
    <p:sldId id="319" r:id="rId27"/>
    <p:sldId id="320" r:id="rId28"/>
    <p:sldId id="275" r:id="rId29"/>
    <p:sldId id="277" r:id="rId30"/>
    <p:sldId id="279" r:id="rId31"/>
    <p:sldId id="278" r:id="rId32"/>
    <p:sldId id="316" r:id="rId33"/>
    <p:sldId id="317" r:id="rId34"/>
    <p:sldId id="3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C2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262" autoAdjust="0"/>
  </p:normalViewPr>
  <p:slideViewPr>
    <p:cSldViewPr snapToGrid="0">
      <p:cViewPr varScale="1">
        <p:scale>
          <a:sx n="116" d="100"/>
          <a:sy n="116" d="100"/>
        </p:scale>
        <p:origin x="336" y="10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3/12/2019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3/12/2019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https://www.youtube.com/watch?v=iGR425gMKeA</a:t>
            </a:r>
          </a:p>
        </p:txBody>
      </p:sp>
      <p:sp>
        <p:nvSpPr>
          <p:cNvPr id="4" name="Slide Number Placeholder 3"/>
          <p:cNvSpPr>
            <a:spLocks noGrp="1"/>
          </p:cNvSpPr>
          <p:nvPr>
            <p:ph type="sldNum" sz="quarter" idx="5"/>
          </p:nvPr>
        </p:nvSpPr>
        <p:spPr/>
        <p:txBody>
          <a:bodyPr/>
          <a:lstStyle/>
          <a:p>
            <a:fld id="{DED491D0-8E1B-49C7-849B-A28568D94497}" type="slidenum">
              <a:rPr lang="en-IE" smtClean="0"/>
              <a:t>2</a:t>
            </a:fld>
            <a:endParaRPr lang="en-IE"/>
          </a:p>
        </p:txBody>
      </p:sp>
    </p:spTree>
    <p:extLst>
      <p:ext uri="{BB962C8B-B14F-4D97-AF65-F5344CB8AC3E}">
        <p14:creationId xmlns:p14="http://schemas.microsoft.com/office/powerpoint/2010/main" val="2439976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3/12/2019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3/12/2019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gur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219200" y="619603"/>
            <a:ext cx="9753600" cy="38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600" b="1" i="0" baseline="0">
                <a:solidFill>
                  <a:srgbClr val="000099"/>
                </a:solidFill>
              </a:defRPr>
            </a:lvl1pPr>
          </a:lstStyle>
          <a:p>
            <a:pPr lvl="0"/>
            <a:r>
              <a:rPr lang="en-US" dirty="0"/>
              <a:t>Click to edit Master title style</a:t>
            </a:r>
          </a:p>
        </p:txBody>
      </p:sp>
      <p:sp>
        <p:nvSpPr>
          <p:cNvPr id="3" name="Date Placeholder 1"/>
          <p:cNvSpPr>
            <a:spLocks noGrp="1"/>
          </p:cNvSpPr>
          <p:nvPr>
            <p:ph type="dt" sz="half" idx="10"/>
          </p:nvPr>
        </p:nvSpPr>
        <p:spPr>
          <a:ln/>
        </p:spPr>
        <p:txBody>
          <a:bodyPr/>
          <a:lstStyle>
            <a:lvl1pPr>
              <a:defRPr sz="1800"/>
            </a:lvl1pPr>
          </a:lstStyle>
          <a:p>
            <a:pPr>
              <a:defRPr/>
            </a:pPr>
            <a:r>
              <a:rPr lang="en-US"/>
              <a:t>Murach's C# 2015</a:t>
            </a:r>
            <a:endParaRPr lang="en-US" dirty="0"/>
          </a:p>
        </p:txBody>
      </p:sp>
      <p:sp>
        <p:nvSpPr>
          <p:cNvPr id="4" name="Footer Placeholder 2"/>
          <p:cNvSpPr>
            <a:spLocks noGrp="1"/>
          </p:cNvSpPr>
          <p:nvPr>
            <p:ph type="ftr" sz="quarter" idx="11"/>
          </p:nvPr>
        </p:nvSpPr>
        <p:spPr>
          <a:ln/>
        </p:spPr>
        <p:txBody>
          <a:bodyPr/>
          <a:lstStyle>
            <a:lvl1pPr>
              <a:defRPr/>
            </a:lvl1pPr>
          </a:lstStyle>
          <a:p>
            <a:pPr>
              <a:defRPr/>
            </a:pPr>
            <a:r>
              <a:rPr lang="en-US"/>
              <a:t>© 2016,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C12,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407362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cap="all" baseline="0">
                <a:solidFill>
                  <a:srgbClr val="DDC237"/>
                </a:solidFill>
                <a:latin typeface="Eras Bold ITC" panose="020B0907030504020204" pitchFamily="34" charset="0"/>
              </a:defRPr>
            </a:lvl1pPr>
          </a:lstStyle>
          <a:p>
            <a:r>
              <a:rPr lang="en-US" dirty="0"/>
              <a:t>Click to edit Master title style</a:t>
            </a:r>
            <a:endParaRPr dirty="0"/>
          </a:p>
        </p:txBody>
      </p:sp>
      <p:sp>
        <p:nvSpPr>
          <p:cNvPr id="3" name="Content Placeholder 2"/>
          <p:cNvSpPr>
            <a:spLocks noGrp="1"/>
          </p:cNvSpPr>
          <p:nvPr>
            <p:ph idx="1"/>
          </p:nvPr>
        </p:nvSpPr>
        <p:spPr/>
        <p:txBody>
          <a:bodyPr>
            <a:normAutofit/>
          </a:bodyPr>
          <a:lstStyle>
            <a:lvl1pPr>
              <a:lnSpc>
                <a:spcPct val="150000"/>
              </a:lnSpc>
              <a:defRPr sz="2800">
                <a:latin typeface="Arial Rounded MT Bold" panose="020F0704030504030204" pitchFamily="34" charset="0"/>
              </a:defRPr>
            </a:lvl1pPr>
            <a:lvl2pPr>
              <a:lnSpc>
                <a:spcPct val="150000"/>
              </a:lnSpc>
              <a:defRPr sz="2800">
                <a:solidFill>
                  <a:srgbClr val="0070C0"/>
                </a:solidFill>
                <a:latin typeface="Arial Rounded MT Bold" panose="020F0704030504030204" pitchFamily="34" charset="0"/>
              </a:defRPr>
            </a:lvl2pPr>
            <a:lvl3pPr>
              <a:lnSpc>
                <a:spcPct val="150000"/>
              </a:lnSpc>
              <a:defRPr sz="2400">
                <a:latin typeface="Arial Rounded MT Bold" panose="020F0704030504030204" pitchFamily="34" charset="0"/>
              </a:defRPr>
            </a:lvl3pPr>
            <a:lvl4pPr>
              <a:lnSpc>
                <a:spcPct val="150000"/>
              </a:lnSpc>
              <a:defRPr sz="2000">
                <a:latin typeface="Arial Rounded MT Bold" panose="020F0704030504030204" pitchFamily="34" charset="0"/>
              </a:defRPr>
            </a:lvl4pPr>
            <a:lvl5pPr>
              <a:lnSpc>
                <a:spcPct val="150000"/>
              </a:lnSpc>
              <a:defRPr sz="2000">
                <a:latin typeface="Arial Rounded MT Bold" panose="020F07040305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2CCFE9AC-F15C-4FA0-A6F1-298829FA691D}" type="datetimeFigureOut">
              <a:rPr lang="en-US"/>
              <a:t>3/12/2019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3/12/2019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3/12/2019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3/12/2019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3/12/2019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3/12/2019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ga-IE" dirty="0"/>
              <a:t>Creating Classes with C#</a:t>
            </a:r>
            <a:endParaRPr lang="en-US" dirty="0"/>
          </a:p>
        </p:txBody>
      </p:sp>
      <p:sp>
        <p:nvSpPr>
          <p:cNvPr id="3" name="Subtitle 2"/>
          <p:cNvSpPr>
            <a:spLocks noGrp="1"/>
          </p:cNvSpPr>
          <p:nvPr>
            <p:ph type="subTitle" idx="1"/>
          </p:nvPr>
        </p:nvSpPr>
        <p:spPr/>
        <p:txBody>
          <a:bodyPr/>
          <a:lstStyle/>
          <a:p>
            <a:r>
              <a:rPr lang="ga-IE" dirty="0"/>
              <a:t>Chapter - </a:t>
            </a:r>
            <a:r>
              <a:rPr lang="ga-IE" dirty="0" smtClean="0"/>
              <a:t>9</a:t>
            </a:r>
            <a:endParaRPr lang="en-US" dirty="0"/>
          </a:p>
        </p:txBody>
      </p:sp>
      <p:pic>
        <p:nvPicPr>
          <p:cNvPr id="4" name="Picture 3"/>
          <p:cNvPicPr>
            <a:picLocks noChangeAspect="1"/>
          </p:cNvPicPr>
          <p:nvPr/>
        </p:nvPicPr>
        <p:blipFill>
          <a:blip r:embed="rId2"/>
          <a:stretch>
            <a:fillRect/>
          </a:stretch>
        </p:blipFill>
        <p:spPr>
          <a:xfrm>
            <a:off x="9407611" y="1393230"/>
            <a:ext cx="2784389" cy="2088291"/>
          </a:xfrm>
          <a:prstGeom prst="rect">
            <a:avLst/>
          </a:prstGeom>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302" y="646635"/>
            <a:ext cx="8863913" cy="935641"/>
          </a:xfrm>
        </p:spPr>
        <p:txBody>
          <a:bodyPr/>
          <a:lstStyle/>
          <a:p>
            <a:r>
              <a:rPr lang="en-US" sz="3200" dirty="0">
                <a:solidFill>
                  <a:srgbClr val="FFC000"/>
                </a:solidFill>
              </a:rPr>
              <a:t>Code that creates these two object instances</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10</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346380106"/>
              </p:ext>
            </p:extLst>
          </p:nvPr>
        </p:nvGraphicFramePr>
        <p:xfrm>
          <a:off x="216847" y="1969071"/>
          <a:ext cx="11975153" cy="4569841"/>
        </p:xfrm>
        <a:graphic>
          <a:graphicData uri="http://schemas.openxmlformats.org/presentationml/2006/ole">
            <mc:AlternateContent xmlns:mc="http://schemas.openxmlformats.org/markup-compatibility/2006">
              <mc:Choice xmlns:v="urn:schemas-microsoft-com:vml" Requires="v">
                <p:oleObj spid="_x0000_s7306" name="Document" r:id="rId3" imgW="10041315" imgH="3857699" progId="Word.Document.12">
                  <p:embed/>
                </p:oleObj>
              </mc:Choice>
              <mc:Fallback>
                <p:oleObj name="Document" r:id="rId3" imgW="10041315" imgH="3857699" progId="Word.Document.12">
                  <p:embed/>
                  <p:pic>
                    <p:nvPicPr>
                      <p:cNvPr id="0" name=""/>
                      <p:cNvPicPr/>
                      <p:nvPr/>
                    </p:nvPicPr>
                    <p:blipFill>
                      <a:blip r:embed="rId4"/>
                      <a:stretch>
                        <a:fillRect/>
                      </a:stretch>
                    </p:blipFill>
                    <p:spPr>
                      <a:xfrm>
                        <a:off x="216847" y="1969071"/>
                        <a:ext cx="11975153" cy="4569841"/>
                      </a:xfrm>
                      <a:prstGeom prst="rect">
                        <a:avLst/>
                      </a:prstGeom>
                    </p:spPr>
                  </p:pic>
                </p:oleObj>
              </mc:Fallback>
            </mc:AlternateContent>
          </a:graphicData>
        </a:graphic>
      </p:graphicFrame>
    </p:spTree>
    <p:extLst>
      <p:ext uri="{BB962C8B-B14F-4D97-AF65-F5344CB8AC3E}">
        <p14:creationId xmlns:p14="http://schemas.microsoft.com/office/powerpoint/2010/main" val="343802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Constructors and object instantiation</a:t>
            </a:r>
            <a:endParaRPr lang="en-GB" dirty="0"/>
          </a:p>
        </p:txBody>
      </p:sp>
      <p:sp>
        <p:nvSpPr>
          <p:cNvPr id="3" name="Content Placeholder 2"/>
          <p:cNvSpPr>
            <a:spLocks noGrp="1"/>
          </p:cNvSpPr>
          <p:nvPr>
            <p:ph idx="1"/>
          </p:nvPr>
        </p:nvSpPr>
        <p:spPr>
          <a:xfrm>
            <a:off x="82378" y="1902941"/>
            <a:ext cx="11788346" cy="4827373"/>
          </a:xfrm>
        </p:spPr>
        <p:txBody>
          <a:bodyPr>
            <a:normAutofit fontScale="70000" lnSpcReduction="20000"/>
          </a:bodyPr>
          <a:lstStyle/>
          <a:p>
            <a:r>
              <a:rPr lang="en-IE" dirty="0"/>
              <a:t>When an object is instantiated, a constructor is executed to initialize the data that makes up the object. If a class doesn't provide a constructor, a default constructor is executed. </a:t>
            </a:r>
          </a:p>
          <a:p>
            <a:r>
              <a:rPr lang="en-IE" dirty="0"/>
              <a:t>The default constructor simply initializes all the data to default values. </a:t>
            </a:r>
            <a:endParaRPr lang="ga-IE" dirty="0" smtClean="0"/>
          </a:p>
          <a:p>
            <a:r>
              <a:rPr lang="en-IE" dirty="0" smtClean="0"/>
              <a:t>An </a:t>
            </a:r>
            <a:r>
              <a:rPr lang="en-IE" dirty="0"/>
              <a:t>application can create two or more instances of the same class. Each instance is a </a:t>
            </a:r>
            <a:r>
              <a:rPr lang="ga-IE" dirty="0"/>
              <a:t> </a:t>
            </a:r>
            <a:r>
              <a:rPr lang="en-IE" dirty="0"/>
              <a:t>separate entity with its own state. If you change the state of one object, the state of other </a:t>
            </a:r>
            <a:r>
              <a:rPr lang="ga-IE" dirty="0"/>
              <a:t> </a:t>
            </a:r>
            <a:r>
              <a:rPr lang="en-IE" dirty="0"/>
              <a:t>objects created from the same class is not affected. </a:t>
            </a:r>
          </a:p>
          <a:p>
            <a:r>
              <a:rPr lang="en-IE" dirty="0">
                <a:highlight>
                  <a:srgbClr val="FFFF00"/>
                </a:highlight>
              </a:rPr>
              <a:t>Object initializers let you create an instance of an object and assign values to that object </a:t>
            </a:r>
            <a:r>
              <a:rPr lang="ga-IE" dirty="0">
                <a:highlight>
                  <a:srgbClr val="FFFF00"/>
                </a:highlight>
              </a:rPr>
              <a:t> </a:t>
            </a:r>
            <a:r>
              <a:rPr lang="en-IE" dirty="0">
                <a:highlight>
                  <a:srgbClr val="FFFF00"/>
                </a:highlight>
              </a:rPr>
              <a:t>in a single statement without explicitly calling a constructor</a:t>
            </a:r>
            <a:r>
              <a:rPr lang="en-IE" dirty="0"/>
              <a:t>. </a:t>
            </a:r>
          </a:p>
          <a:p>
            <a:r>
              <a:rPr lang="en-IE" dirty="0"/>
              <a:t>A class defines a </a:t>
            </a:r>
            <a:r>
              <a:rPr lang="en-IE" dirty="0">
                <a:solidFill>
                  <a:srgbClr val="C00000"/>
                </a:solidFill>
              </a:rPr>
              <a:t>reference type</a:t>
            </a:r>
            <a:r>
              <a:rPr lang="en-IE" dirty="0"/>
              <a:t>. That means that the variable that's used to access an object instantiated from a class contains the address of the object, not the actual object. </a:t>
            </a:r>
          </a:p>
          <a:p>
            <a:endParaRPr lang="en-GB" dirty="0"/>
          </a:p>
        </p:txBody>
      </p:sp>
    </p:spTree>
    <p:extLst>
      <p:ext uri="{BB962C8B-B14F-4D97-AF65-F5344CB8AC3E}">
        <p14:creationId xmlns:p14="http://schemas.microsoft.com/office/powerpoint/2010/main" val="8408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create A CLASS</a:t>
            </a:r>
            <a:endParaRPr lang="en-GB" dirty="0"/>
          </a:p>
        </p:txBody>
      </p:sp>
      <p:sp>
        <p:nvSpPr>
          <p:cNvPr id="3" name="Content Placeholder 2"/>
          <p:cNvSpPr>
            <a:spLocks noGrp="1"/>
          </p:cNvSpPr>
          <p:nvPr>
            <p:ph idx="1"/>
          </p:nvPr>
        </p:nvSpPr>
        <p:spPr>
          <a:xfrm>
            <a:off x="378940" y="1754142"/>
            <a:ext cx="10997514" cy="4539565"/>
          </a:xfrm>
        </p:spPr>
        <p:txBody>
          <a:bodyPr>
            <a:noAutofit/>
          </a:bodyPr>
          <a:lstStyle/>
          <a:p>
            <a:r>
              <a:rPr lang="en-US" sz="2200" dirty="0"/>
              <a:t>To add a new class to a project,</a:t>
            </a:r>
            <a:r>
              <a:rPr lang="ga-IE" sz="2200" dirty="0"/>
              <a:t> </a:t>
            </a:r>
            <a:r>
              <a:rPr lang="ga-IE" sz="2200" b="1" dirty="0">
                <a:solidFill>
                  <a:srgbClr val="00B0F0"/>
                </a:solidFill>
              </a:rPr>
              <a:t>right click on</a:t>
            </a:r>
            <a:r>
              <a:rPr lang="en-US" sz="2200" b="1" dirty="0">
                <a:solidFill>
                  <a:srgbClr val="00B0F0"/>
                </a:solidFill>
              </a:rPr>
              <a:t> the Project</a:t>
            </a:r>
            <a:r>
              <a:rPr lang="ga-IE" sz="2200" b="1" dirty="0">
                <a:solidFill>
                  <a:srgbClr val="00B0F0"/>
                </a:solidFill>
                <a:sym typeface="Wingdings" panose="05000000000000000000" pitchFamily="2" charset="2"/>
              </a:rPr>
              <a:t> </a:t>
            </a:r>
            <a:r>
              <a:rPr lang="en-US" sz="2200" b="1" dirty="0">
                <a:solidFill>
                  <a:srgbClr val="00B0F0"/>
                </a:solidFill>
              </a:rPr>
              <a:t> Add New Item</a:t>
            </a:r>
            <a:r>
              <a:rPr lang="en-US" sz="2200" dirty="0"/>
              <a:t>. Then,</a:t>
            </a:r>
            <a:r>
              <a:rPr lang="ga-IE" sz="2200" dirty="0"/>
              <a:t> FROM THE DIALOG BOX SELECT Visual c# class. E</a:t>
            </a:r>
            <a:r>
              <a:rPr lang="en-US" sz="2200" dirty="0" err="1"/>
              <a:t>nter</a:t>
            </a:r>
            <a:r>
              <a:rPr lang="en-US" sz="2200" dirty="0"/>
              <a:t> the name you want to use for the new class and click the Add button. </a:t>
            </a:r>
          </a:p>
          <a:p>
            <a:r>
              <a:rPr lang="en-US" sz="2200" dirty="0"/>
              <a:t>When you complete the Add New Item dialog box, a class file is added to the project. </a:t>
            </a:r>
          </a:p>
          <a:p>
            <a:r>
              <a:rPr lang="en-US" sz="2200" dirty="0"/>
              <a:t>This class file will appear in the Solution Explorer window with </a:t>
            </a:r>
            <a:r>
              <a:rPr lang="en-US" sz="2200" dirty="0">
                <a:solidFill>
                  <a:srgbClr val="00B0F0"/>
                </a:solidFill>
              </a:rPr>
              <a:t>the extension </a:t>
            </a:r>
            <a:r>
              <a:rPr lang="ga-IE" sz="2200" b="1" dirty="0">
                <a:solidFill>
                  <a:srgbClr val="00B050"/>
                </a:solidFill>
              </a:rPr>
              <a:t>.</a:t>
            </a:r>
            <a:r>
              <a:rPr lang="en-US" sz="2200" b="1" dirty="0" err="1">
                <a:solidFill>
                  <a:srgbClr val="00B050"/>
                </a:solidFill>
              </a:rPr>
              <a:t>cs</a:t>
            </a:r>
            <a:r>
              <a:rPr lang="en-US" sz="2200" dirty="0">
                <a:solidFill>
                  <a:srgbClr val="00B050"/>
                </a:solidFill>
              </a:rPr>
              <a:t> </a:t>
            </a:r>
          </a:p>
          <a:p>
            <a:r>
              <a:rPr lang="en-US" sz="2200" dirty="0"/>
              <a:t>The namespace and class blocks are automatically added to the class. Then, you can </a:t>
            </a:r>
            <a:r>
              <a:rPr lang="ga-IE" sz="2200" dirty="0"/>
              <a:t> </a:t>
            </a:r>
            <a:r>
              <a:rPr lang="en-US" sz="2200" dirty="0"/>
              <a:t>enter the code for the class within the class block. </a:t>
            </a:r>
          </a:p>
          <a:p>
            <a:endParaRPr lang="en-GB" sz="2200" dirty="0"/>
          </a:p>
        </p:txBody>
      </p:sp>
    </p:spTree>
    <p:extLst>
      <p:ext uri="{BB962C8B-B14F-4D97-AF65-F5344CB8AC3E}">
        <p14:creationId xmlns:p14="http://schemas.microsoft.com/office/powerpoint/2010/main" val="6953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create a class</a:t>
            </a:r>
            <a:endParaRPr lang="en-GB" dirty="0"/>
          </a:p>
        </p:txBody>
      </p:sp>
      <p:pic>
        <p:nvPicPr>
          <p:cNvPr id="7" name="Picture 6"/>
          <p:cNvPicPr>
            <a:picLocks noChangeAspect="1"/>
          </p:cNvPicPr>
          <p:nvPr/>
        </p:nvPicPr>
        <p:blipFill>
          <a:blip r:embed="rId2"/>
          <a:stretch>
            <a:fillRect/>
          </a:stretch>
        </p:blipFill>
        <p:spPr>
          <a:xfrm>
            <a:off x="2523182" y="2013357"/>
            <a:ext cx="4660546" cy="4709457"/>
          </a:xfrm>
          <a:prstGeom prst="rect">
            <a:avLst/>
          </a:prstGeom>
        </p:spPr>
      </p:pic>
    </p:spTree>
    <p:extLst>
      <p:ext uri="{BB962C8B-B14F-4D97-AF65-F5344CB8AC3E}">
        <p14:creationId xmlns:p14="http://schemas.microsoft.com/office/powerpoint/2010/main" val="6721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3050" y="95250"/>
            <a:ext cx="9105900" cy="6667500"/>
          </a:xfrm>
          <a:prstGeom prst="rect">
            <a:avLst/>
          </a:prstGeom>
        </p:spPr>
      </p:pic>
    </p:spTree>
    <p:extLst>
      <p:ext uri="{BB962C8B-B14F-4D97-AF65-F5344CB8AC3E}">
        <p14:creationId xmlns:p14="http://schemas.microsoft.com/office/powerpoint/2010/main" val="224522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0883" y="1094020"/>
            <a:ext cx="5840878" cy="4225623"/>
          </a:xfrm>
          <a:prstGeom prst="rect">
            <a:avLst/>
          </a:prstGeom>
        </p:spPr>
      </p:pic>
    </p:spTree>
    <p:extLst>
      <p:ext uri="{BB962C8B-B14F-4D97-AF65-F5344CB8AC3E}">
        <p14:creationId xmlns:p14="http://schemas.microsoft.com/office/powerpoint/2010/main" val="18665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fields</a:t>
            </a:r>
            <a:endParaRPr lang="en-GB" dirty="0"/>
          </a:p>
        </p:txBody>
      </p:sp>
      <p:sp>
        <p:nvSpPr>
          <p:cNvPr id="3" name="Content Placeholder 2"/>
          <p:cNvSpPr>
            <a:spLocks noGrp="1"/>
          </p:cNvSpPr>
          <p:nvPr>
            <p:ph idx="1"/>
          </p:nvPr>
        </p:nvSpPr>
        <p:spPr>
          <a:xfrm>
            <a:off x="90616" y="1828456"/>
            <a:ext cx="11911914" cy="4745339"/>
          </a:xfrm>
        </p:spPr>
        <p:txBody>
          <a:bodyPr>
            <a:normAutofit fontScale="85000" lnSpcReduction="20000"/>
          </a:bodyPr>
          <a:lstStyle/>
          <a:p>
            <a:r>
              <a:rPr lang="en-US" dirty="0"/>
              <a:t>A variable that's defined at the class level within a class is called a</a:t>
            </a:r>
            <a:r>
              <a:rPr lang="ga-IE" dirty="0"/>
              <a:t> </a:t>
            </a:r>
            <a:r>
              <a:rPr lang="en-US" dirty="0"/>
              <a:t>field. </a:t>
            </a:r>
          </a:p>
          <a:p>
            <a:r>
              <a:rPr lang="en-US" dirty="0"/>
              <a:t>A field can be a primitive data type, a class or structure from the .NET Framework, or a user-defined class or structure. </a:t>
            </a:r>
          </a:p>
          <a:p>
            <a:r>
              <a:rPr lang="en-US" dirty="0"/>
              <a:t>You can use the </a:t>
            </a:r>
            <a:r>
              <a:rPr lang="en-US" dirty="0">
                <a:highlight>
                  <a:srgbClr val="FFFF00"/>
                </a:highlight>
              </a:rPr>
              <a:t>private access modifier to prevent other classes from accessing a field. </a:t>
            </a:r>
            <a:r>
              <a:rPr lang="ga-IE" dirty="0">
                <a:highlight>
                  <a:srgbClr val="FFFF00"/>
                </a:highlight>
              </a:rPr>
              <a:t> </a:t>
            </a:r>
            <a:r>
              <a:rPr lang="en-US" dirty="0"/>
              <a:t>Then, the field can be accessed only from within the class. </a:t>
            </a:r>
          </a:p>
          <a:p>
            <a:r>
              <a:rPr lang="en-US" dirty="0"/>
              <a:t>An instance variable is a field that's defined in a class and is allocated when an object is instantiated. Each object instance has a separate copy of each instance variable. </a:t>
            </a:r>
          </a:p>
          <a:p>
            <a:endParaRPr lang="en-GB" dirty="0"/>
          </a:p>
        </p:txBody>
      </p:sp>
    </p:spTree>
    <p:extLst>
      <p:ext uri="{BB962C8B-B14F-4D97-AF65-F5344CB8AC3E}">
        <p14:creationId xmlns:p14="http://schemas.microsoft.com/office/powerpoint/2010/main" val="210022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fields</a:t>
            </a:r>
            <a:endParaRPr lang="en-GB" dirty="0"/>
          </a:p>
        </p:txBody>
      </p:sp>
      <p:sp>
        <p:nvSpPr>
          <p:cNvPr id="3" name="Content Placeholder 2"/>
          <p:cNvSpPr>
            <a:spLocks noGrp="1"/>
          </p:cNvSpPr>
          <p:nvPr>
            <p:ph idx="1"/>
          </p:nvPr>
        </p:nvSpPr>
        <p:spPr>
          <a:xfrm>
            <a:off x="90616" y="1970843"/>
            <a:ext cx="11911914" cy="4602952"/>
          </a:xfrm>
        </p:spPr>
        <p:txBody>
          <a:bodyPr>
            <a:normAutofit fontScale="70000" lnSpcReduction="20000"/>
          </a:bodyPr>
          <a:lstStyle/>
          <a:p>
            <a:pPr>
              <a:lnSpc>
                <a:spcPct val="170000"/>
              </a:lnSpc>
            </a:pPr>
            <a:r>
              <a:rPr lang="en-US" dirty="0"/>
              <a:t>If you initialize an instance variable, the initialization will occur before the constructor for the class is executed. As a result, the constructor may assign a new value to the </a:t>
            </a:r>
            <a:r>
              <a:rPr lang="ga-IE" dirty="0"/>
              <a:t> </a:t>
            </a:r>
            <a:r>
              <a:rPr lang="en-US" dirty="0"/>
              <a:t>variable. </a:t>
            </a:r>
          </a:p>
          <a:p>
            <a:pPr>
              <a:lnSpc>
                <a:spcPct val="170000"/>
              </a:lnSpc>
            </a:pPr>
            <a:r>
              <a:rPr lang="en-US" dirty="0"/>
              <a:t>You can create a read-only field by specifying the </a:t>
            </a:r>
            <a:r>
              <a:rPr lang="en-US" dirty="0" err="1">
                <a:solidFill>
                  <a:srgbClr val="00B0F0"/>
                </a:solidFill>
              </a:rPr>
              <a:t>readonly</a:t>
            </a:r>
            <a:r>
              <a:rPr lang="en-US" dirty="0">
                <a:solidFill>
                  <a:srgbClr val="00B0F0"/>
                </a:solidFill>
              </a:rPr>
              <a:t> </a:t>
            </a:r>
            <a:r>
              <a:rPr lang="en-US" dirty="0"/>
              <a:t>keyword in the field's </a:t>
            </a:r>
            <a:r>
              <a:rPr lang="ga-IE" dirty="0"/>
              <a:t> </a:t>
            </a:r>
            <a:r>
              <a:rPr lang="en-US" dirty="0"/>
              <a:t>declaration. Then, the field's value can be retrieved, but it can't be changed. You can set </a:t>
            </a:r>
            <a:r>
              <a:rPr lang="ga-IE" dirty="0"/>
              <a:t> </a:t>
            </a:r>
            <a:r>
              <a:rPr lang="en-US" dirty="0"/>
              <a:t>the value for a read-only field when you declare it or in the code for a constructor. </a:t>
            </a:r>
          </a:p>
          <a:p>
            <a:pPr>
              <a:lnSpc>
                <a:spcPct val="170000"/>
              </a:lnSpc>
            </a:pPr>
            <a:r>
              <a:rPr lang="en-US" dirty="0"/>
              <a:t>A public field is a field that's declared with the public access modifier. Public fields can be accessed by other classes within the </a:t>
            </a:r>
            <a:r>
              <a:rPr lang="en-US" dirty="0" smtClean="0"/>
              <a:t>application. </a:t>
            </a:r>
            <a:endParaRPr lang="en-GB" dirty="0"/>
          </a:p>
        </p:txBody>
      </p:sp>
    </p:spTree>
    <p:extLst>
      <p:ext uri="{BB962C8B-B14F-4D97-AF65-F5344CB8AC3E}">
        <p14:creationId xmlns:p14="http://schemas.microsoft.com/office/powerpoint/2010/main" val="21142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74895"/>
            <a:ext cx="11898122" cy="1854105"/>
          </a:xfrm>
          <a:prstGeom prst="rect">
            <a:avLst/>
          </a:prstGeom>
        </p:spPr>
      </p:pic>
    </p:spTree>
    <p:extLst>
      <p:ext uri="{BB962C8B-B14F-4D97-AF65-F5344CB8AC3E}">
        <p14:creationId xmlns:p14="http://schemas.microsoft.com/office/powerpoint/2010/main" val="110126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2353" y="0"/>
            <a:ext cx="10027294" cy="6858000"/>
          </a:xfrm>
          <a:prstGeom prst="rect">
            <a:avLst/>
          </a:prstGeom>
        </p:spPr>
      </p:pic>
    </p:spTree>
    <p:extLst>
      <p:ext uri="{BB962C8B-B14F-4D97-AF65-F5344CB8AC3E}">
        <p14:creationId xmlns:p14="http://schemas.microsoft.com/office/powerpoint/2010/main" val="259707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Class and object concepts </a:t>
            </a:r>
            <a:br>
              <a:rPr lang="en-US" dirty="0"/>
            </a:br>
            <a:endParaRPr lang="en-US" dirty="0"/>
          </a:p>
        </p:txBody>
      </p:sp>
      <p:sp>
        <p:nvSpPr>
          <p:cNvPr id="14" name="Content Placeholder 2"/>
          <p:cNvSpPr>
            <a:spLocks noGrp="1"/>
          </p:cNvSpPr>
          <p:nvPr>
            <p:ph idx="1"/>
          </p:nvPr>
        </p:nvSpPr>
        <p:spPr>
          <a:xfrm>
            <a:off x="263611" y="2075935"/>
            <a:ext cx="11557686" cy="4357816"/>
          </a:xfrm>
        </p:spPr>
        <p:txBody>
          <a:bodyPr>
            <a:normAutofit fontScale="85000" lnSpcReduction="20000"/>
          </a:bodyPr>
          <a:lstStyle/>
          <a:p>
            <a:r>
              <a:rPr lang="ga-IE" dirty="0"/>
              <a:t>C</a:t>
            </a:r>
            <a:r>
              <a:rPr lang="en-IE" dirty="0"/>
              <a:t>lasses are an encapsulation of </a:t>
            </a:r>
            <a:r>
              <a:rPr lang="en-IE" b="1" dirty="0"/>
              <a:t>data properties</a:t>
            </a:r>
            <a:r>
              <a:rPr lang="en-IE" dirty="0"/>
              <a:t> and </a:t>
            </a:r>
            <a:r>
              <a:rPr lang="en-IE" b="1" dirty="0"/>
              <a:t>data methods</a:t>
            </a:r>
            <a:r>
              <a:rPr lang="en-IE" dirty="0"/>
              <a:t>.</a:t>
            </a:r>
          </a:p>
          <a:p>
            <a:pPr lvl="1"/>
            <a:r>
              <a:rPr lang="en-IE" dirty="0"/>
              <a:t>The properties are used to describe the data the class will be holding.</a:t>
            </a:r>
          </a:p>
          <a:p>
            <a:pPr lvl="1"/>
            <a:r>
              <a:rPr lang="en-IE" dirty="0"/>
              <a:t>The methods tell what are the operations that can be performed on the data.</a:t>
            </a:r>
          </a:p>
          <a:p>
            <a:r>
              <a:rPr lang="en-US" dirty="0"/>
              <a:t>An </a:t>
            </a:r>
            <a:r>
              <a:rPr lang="en-US" dirty="0">
                <a:highlight>
                  <a:srgbClr val="FFFF00"/>
                </a:highlight>
              </a:rPr>
              <a:t>object is an instance of a class, and the process of creating an object is called instantiation</a:t>
            </a:r>
            <a:r>
              <a:rPr lang="en-US" dirty="0"/>
              <a:t>. </a:t>
            </a:r>
          </a:p>
          <a:p>
            <a:r>
              <a:rPr lang="ga-IE" dirty="0"/>
              <a:t>Most </a:t>
            </a:r>
            <a:r>
              <a:rPr lang="en-US" dirty="0"/>
              <a:t>of the classes you create will have </a:t>
            </a:r>
            <a:r>
              <a:rPr lang="ga-IE" dirty="0" smtClean="0"/>
              <a:t>fields, </a:t>
            </a:r>
            <a:r>
              <a:rPr lang="en-US" dirty="0" smtClean="0"/>
              <a:t>properties</a:t>
            </a:r>
            <a:r>
              <a:rPr lang="en-US" dirty="0"/>
              <a:t>, methods, </a:t>
            </a:r>
            <a:r>
              <a:rPr lang="ga-IE" dirty="0"/>
              <a:t>events </a:t>
            </a:r>
            <a:r>
              <a:rPr lang="en-US" dirty="0"/>
              <a:t>and constructors. </a:t>
            </a:r>
            <a:endParaRPr lang="en-IE" dirty="0"/>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smtClean="0"/>
              <a:t>What are properties</a:t>
            </a:r>
            <a:endParaRPr lang="en-GB" dirty="0"/>
          </a:p>
        </p:txBody>
      </p:sp>
      <p:sp>
        <p:nvSpPr>
          <p:cNvPr id="3" name="Content Placeholder 2"/>
          <p:cNvSpPr>
            <a:spLocks noGrp="1"/>
          </p:cNvSpPr>
          <p:nvPr>
            <p:ph idx="1"/>
          </p:nvPr>
        </p:nvSpPr>
        <p:spPr>
          <a:xfrm>
            <a:off x="560173" y="2190749"/>
            <a:ext cx="10348619" cy="4308905"/>
          </a:xfrm>
        </p:spPr>
        <p:txBody>
          <a:bodyPr>
            <a:normAutofit fontScale="77500" lnSpcReduction="20000"/>
          </a:bodyPr>
          <a:lstStyle/>
          <a:p>
            <a:r>
              <a:rPr lang="en-IE" dirty="0"/>
              <a:t>Properties allow you to access class data in a safe and flexible way. </a:t>
            </a:r>
          </a:p>
          <a:p>
            <a:r>
              <a:rPr lang="en-IE" dirty="0"/>
              <a:t>Properties are named members of classes, structures, and interfaces. Member variables or methods in a class or structures are called Fields. </a:t>
            </a:r>
            <a:endParaRPr lang="ga-IE" dirty="0" smtClean="0"/>
          </a:p>
          <a:p>
            <a:r>
              <a:rPr lang="en-IE" dirty="0" smtClean="0"/>
              <a:t>Properties </a:t>
            </a:r>
            <a:r>
              <a:rPr lang="en-IE" dirty="0"/>
              <a:t>are an extension of fields and are accessed using the same syntax. They use accessors through which the values of the private fields can be read, written or manipulated. Properties do not name the storage locations. Instead, they have accessors that read, write, or compute their values. </a:t>
            </a:r>
            <a:endParaRPr lang="en-GB" dirty="0"/>
          </a:p>
        </p:txBody>
      </p:sp>
    </p:spTree>
    <p:extLst>
      <p:ext uri="{BB962C8B-B14F-4D97-AF65-F5344CB8AC3E}">
        <p14:creationId xmlns:p14="http://schemas.microsoft.com/office/powerpoint/2010/main" val="268591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What are properties</a:t>
            </a:r>
            <a:endParaRPr lang="en-GB" dirty="0"/>
          </a:p>
        </p:txBody>
      </p:sp>
      <p:sp>
        <p:nvSpPr>
          <p:cNvPr id="3" name="Content Placeholder 2"/>
          <p:cNvSpPr>
            <a:spLocks noGrp="1"/>
          </p:cNvSpPr>
          <p:nvPr>
            <p:ph idx="1"/>
          </p:nvPr>
        </p:nvSpPr>
        <p:spPr>
          <a:xfrm>
            <a:off x="436605" y="2190749"/>
            <a:ext cx="10472187" cy="3986213"/>
          </a:xfrm>
        </p:spPr>
        <p:txBody>
          <a:bodyPr>
            <a:normAutofit fontScale="77500" lnSpcReduction="20000"/>
          </a:bodyPr>
          <a:lstStyle/>
          <a:p>
            <a:r>
              <a:rPr lang="en-IE" dirty="0"/>
              <a:t>Properties are class members that can be accessed like data fields but contain code like a method. </a:t>
            </a:r>
          </a:p>
          <a:p>
            <a:r>
              <a:rPr lang="en-IE" dirty="0"/>
              <a:t>Properties are often used to expose the data fields of a class in a more controlled manner. </a:t>
            </a:r>
            <a:endParaRPr lang="ga-IE" dirty="0" smtClean="0"/>
          </a:p>
          <a:p>
            <a:pPr lvl="1"/>
            <a:r>
              <a:rPr lang="en-IE" dirty="0"/>
              <a:t>For example, let us have a class named Student, with private fields for age, name and code. We cannot directly access these fields from outside the class scope, but we can have properties for accessing these private fields </a:t>
            </a:r>
            <a:endParaRPr lang="en-GB" dirty="0"/>
          </a:p>
        </p:txBody>
      </p:sp>
    </p:spTree>
    <p:extLst>
      <p:ext uri="{BB962C8B-B14F-4D97-AF65-F5344CB8AC3E}">
        <p14:creationId xmlns:p14="http://schemas.microsoft.com/office/powerpoint/2010/main" val="144849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What are properties</a:t>
            </a:r>
            <a:endParaRPr lang="en-GB" b="1" dirty="0"/>
          </a:p>
        </p:txBody>
      </p:sp>
      <p:sp>
        <p:nvSpPr>
          <p:cNvPr id="3" name="Content Placeholder 2"/>
          <p:cNvSpPr>
            <a:spLocks noGrp="1"/>
          </p:cNvSpPr>
          <p:nvPr>
            <p:ph idx="1"/>
          </p:nvPr>
        </p:nvSpPr>
        <p:spPr>
          <a:xfrm>
            <a:off x="255373" y="2190749"/>
            <a:ext cx="11574162" cy="4667251"/>
          </a:xfrm>
        </p:spPr>
        <p:txBody>
          <a:bodyPr>
            <a:normAutofit fontScale="70000" lnSpcReduction="20000"/>
          </a:bodyPr>
          <a:lstStyle/>
          <a:p>
            <a:r>
              <a:rPr lang="en-IE" dirty="0"/>
              <a:t>A property has two accessors </a:t>
            </a:r>
          </a:p>
          <a:p>
            <a:pPr lvl="1"/>
            <a:r>
              <a:rPr lang="en-IE" dirty="0">
                <a:solidFill>
                  <a:srgbClr val="C00000"/>
                </a:solidFill>
              </a:rPr>
              <a:t>Get</a:t>
            </a:r>
            <a:r>
              <a:rPr lang="en-IE" dirty="0"/>
              <a:t>: The get accessor is used to return the property value and the get { } implementation must include a return statement. It can access any member on the class. </a:t>
            </a:r>
          </a:p>
          <a:p>
            <a:pPr lvl="1"/>
            <a:r>
              <a:rPr lang="en-IE" dirty="0">
                <a:solidFill>
                  <a:srgbClr val="C00000"/>
                </a:solidFill>
              </a:rPr>
              <a:t>Set</a:t>
            </a:r>
            <a:r>
              <a:rPr lang="en-IE" dirty="0"/>
              <a:t>: The set accessor is used to assign a new value to the property and the set { } implementation receives the implicit argument "</a:t>
            </a:r>
            <a:r>
              <a:rPr lang="en-IE" dirty="0">
                <a:solidFill>
                  <a:srgbClr val="FF0000"/>
                </a:solidFill>
              </a:rPr>
              <a:t>value</a:t>
            </a:r>
            <a:r>
              <a:rPr lang="en-IE" dirty="0"/>
              <a:t>." This is the value to which the property is assigned. </a:t>
            </a:r>
          </a:p>
          <a:p>
            <a:r>
              <a:rPr lang="en-IE" dirty="0"/>
              <a:t>A </a:t>
            </a:r>
            <a:r>
              <a:rPr lang="en-IE" dirty="0">
                <a:solidFill>
                  <a:srgbClr val="C00000"/>
                </a:solidFill>
              </a:rPr>
              <a:t>property is often defined as public </a:t>
            </a:r>
            <a:r>
              <a:rPr lang="en-IE" dirty="0"/>
              <a:t>and, by convention, always has a </a:t>
            </a:r>
            <a:r>
              <a:rPr lang="en-IE" dirty="0">
                <a:solidFill>
                  <a:srgbClr val="C00000"/>
                </a:solidFill>
              </a:rPr>
              <a:t>name that begins with a capital letter</a:t>
            </a:r>
            <a:r>
              <a:rPr lang="en-IE" dirty="0"/>
              <a:t>. In contrast, the convention for </a:t>
            </a:r>
            <a:r>
              <a:rPr lang="en-IE" dirty="0">
                <a:solidFill>
                  <a:srgbClr val="00B050"/>
                </a:solidFill>
              </a:rPr>
              <a:t>naming private data fields is to begin with a lower-case letter</a:t>
            </a:r>
            <a:r>
              <a:rPr lang="en-IE" dirty="0"/>
              <a:t>. </a:t>
            </a:r>
            <a:endParaRPr lang="en-GB" dirty="0"/>
          </a:p>
        </p:txBody>
      </p:sp>
    </p:spTree>
    <p:extLst>
      <p:ext uri="{BB962C8B-B14F-4D97-AF65-F5344CB8AC3E}">
        <p14:creationId xmlns:p14="http://schemas.microsoft.com/office/powerpoint/2010/main" val="114401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properties</a:t>
            </a:r>
            <a:endParaRPr lang="en-GB" dirty="0"/>
          </a:p>
        </p:txBody>
      </p:sp>
      <p:sp>
        <p:nvSpPr>
          <p:cNvPr id="3" name="Content Placeholder 2"/>
          <p:cNvSpPr>
            <a:spLocks noGrp="1"/>
          </p:cNvSpPr>
          <p:nvPr>
            <p:ph idx="1"/>
          </p:nvPr>
        </p:nvSpPr>
        <p:spPr>
          <a:xfrm>
            <a:off x="65903" y="1828456"/>
            <a:ext cx="12126097" cy="4893619"/>
          </a:xfrm>
        </p:spPr>
        <p:txBody>
          <a:bodyPr>
            <a:noAutofit/>
          </a:bodyPr>
          <a:lstStyle/>
          <a:p>
            <a:r>
              <a:rPr lang="en-IE" sz="2300" dirty="0"/>
              <a:t>You use a property to get and set data values associated with an object. Typically, each </a:t>
            </a:r>
            <a:r>
              <a:rPr lang="ga-IE" sz="2300" dirty="0"/>
              <a:t> </a:t>
            </a:r>
            <a:r>
              <a:rPr lang="en-IE" sz="2300" dirty="0"/>
              <a:t>property has a corresponding private instance variable that stores the property's value. </a:t>
            </a:r>
          </a:p>
          <a:p>
            <a:r>
              <a:rPr lang="en-IE" sz="2300" dirty="0"/>
              <a:t>It's common to use the same name for the property and the related instance variable, but</a:t>
            </a:r>
            <a:r>
              <a:rPr lang="ga-IE" sz="2300" dirty="0"/>
              <a:t> </a:t>
            </a:r>
            <a:r>
              <a:rPr lang="en-IE" sz="2300" dirty="0"/>
              <a:t>to </a:t>
            </a:r>
            <a:r>
              <a:rPr lang="en-IE" sz="2300" dirty="0">
                <a:solidFill>
                  <a:srgbClr val="00B050"/>
                </a:solidFill>
              </a:rPr>
              <a:t>begin the property name with an </a:t>
            </a:r>
            <a:r>
              <a:rPr lang="en-IE" sz="2300" dirty="0">
                <a:solidFill>
                  <a:srgbClr val="00B0F0"/>
                </a:solidFill>
              </a:rPr>
              <a:t>uppercase letter </a:t>
            </a:r>
            <a:r>
              <a:rPr lang="en-IE" sz="2300" dirty="0">
                <a:solidFill>
                  <a:srgbClr val="00B050"/>
                </a:solidFill>
              </a:rPr>
              <a:t>and the instance variable name with </a:t>
            </a:r>
            <a:r>
              <a:rPr lang="ga-IE" sz="2300" dirty="0">
                <a:solidFill>
                  <a:srgbClr val="00B050"/>
                </a:solidFill>
              </a:rPr>
              <a:t> </a:t>
            </a:r>
            <a:r>
              <a:rPr lang="en-IE" sz="2300" dirty="0">
                <a:solidFill>
                  <a:srgbClr val="00B050"/>
                </a:solidFill>
              </a:rPr>
              <a:t>a </a:t>
            </a:r>
            <a:r>
              <a:rPr lang="en-IE" sz="2300" dirty="0">
                <a:solidFill>
                  <a:srgbClr val="00B0F0"/>
                </a:solidFill>
              </a:rPr>
              <a:t>lowercase letter</a:t>
            </a:r>
            <a:r>
              <a:rPr lang="en-IE" sz="2300" dirty="0"/>
              <a:t>. </a:t>
            </a:r>
          </a:p>
          <a:p>
            <a:r>
              <a:rPr lang="en-IE" sz="2300" dirty="0"/>
              <a:t>You can code a get accessor to retrieve the value of the property. Often, the get accessor simply returns the value of the instance variable that stores the property's value. </a:t>
            </a:r>
          </a:p>
        </p:txBody>
      </p:sp>
    </p:spTree>
    <p:extLst>
      <p:ext uri="{BB962C8B-B14F-4D97-AF65-F5344CB8AC3E}">
        <p14:creationId xmlns:p14="http://schemas.microsoft.com/office/powerpoint/2010/main" val="169383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6963" y="0"/>
            <a:ext cx="7358073" cy="6858000"/>
          </a:xfrm>
          <a:prstGeom prst="rect">
            <a:avLst/>
          </a:prstGeom>
        </p:spPr>
      </p:pic>
    </p:spTree>
    <p:extLst>
      <p:ext uri="{BB962C8B-B14F-4D97-AF65-F5344CB8AC3E}">
        <p14:creationId xmlns:p14="http://schemas.microsoft.com/office/powerpoint/2010/main" val="182189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properties</a:t>
            </a:r>
            <a:endParaRPr lang="en-GB" dirty="0"/>
          </a:p>
        </p:txBody>
      </p:sp>
      <p:sp>
        <p:nvSpPr>
          <p:cNvPr id="3" name="Content Placeholder 2"/>
          <p:cNvSpPr>
            <a:spLocks noGrp="1"/>
          </p:cNvSpPr>
          <p:nvPr>
            <p:ph idx="1"/>
          </p:nvPr>
        </p:nvSpPr>
        <p:spPr>
          <a:xfrm>
            <a:off x="65903" y="1828456"/>
            <a:ext cx="12126097" cy="4893619"/>
          </a:xfrm>
        </p:spPr>
        <p:txBody>
          <a:bodyPr>
            <a:noAutofit/>
          </a:bodyPr>
          <a:lstStyle/>
          <a:p>
            <a:r>
              <a:rPr lang="en-IE" sz="2400" dirty="0" smtClean="0"/>
              <a:t>If </a:t>
            </a:r>
            <a:r>
              <a:rPr lang="en-IE" sz="2400" dirty="0"/>
              <a:t>no additional code is required in the get and set accessors, you can create an </a:t>
            </a:r>
            <a:r>
              <a:rPr lang="en-IE" sz="2400" dirty="0">
                <a:solidFill>
                  <a:srgbClr val="0070C0"/>
                </a:solidFill>
              </a:rPr>
              <a:t>auto- implemented property</a:t>
            </a:r>
            <a:r>
              <a:rPr lang="en-IE" sz="2400" dirty="0"/>
              <a:t>. Then, a </a:t>
            </a:r>
            <a:r>
              <a:rPr lang="en-IE" sz="2400" b="1" dirty="0">
                <a:solidFill>
                  <a:srgbClr val="00B050"/>
                </a:solidFill>
              </a:rPr>
              <a:t>corresponding private instance variable is created automatically</a:t>
            </a:r>
            <a:r>
              <a:rPr lang="en-IE" sz="2400" dirty="0"/>
              <a:t>, and that variable is only accessible through the property. </a:t>
            </a:r>
          </a:p>
          <a:p>
            <a:r>
              <a:rPr lang="en-IE" sz="2400" dirty="0"/>
              <a:t>A property that has both a get and a set accessor is called a </a:t>
            </a:r>
            <a:r>
              <a:rPr lang="en-IE" sz="2400" dirty="0">
                <a:solidFill>
                  <a:srgbClr val="7030A0"/>
                </a:solidFill>
              </a:rPr>
              <a:t>read/write property.</a:t>
            </a:r>
            <a:endParaRPr lang="ga-IE" sz="2400" dirty="0">
              <a:solidFill>
                <a:srgbClr val="7030A0"/>
              </a:solidFill>
            </a:endParaRPr>
          </a:p>
          <a:p>
            <a:pPr lvl="1"/>
            <a:r>
              <a:rPr lang="en-IE" sz="2400" dirty="0"/>
              <a:t> A </a:t>
            </a:r>
            <a:r>
              <a:rPr lang="ga-IE" sz="2400" dirty="0"/>
              <a:t> </a:t>
            </a:r>
            <a:r>
              <a:rPr lang="en-IE" sz="2400" dirty="0"/>
              <a:t>property that has just a get accessor is called a read-only property. </a:t>
            </a:r>
            <a:endParaRPr lang="ga-IE" sz="2400" dirty="0"/>
          </a:p>
          <a:p>
            <a:pPr lvl="1"/>
            <a:r>
              <a:rPr lang="en-IE" sz="2400" dirty="0"/>
              <a:t>And a property that </a:t>
            </a:r>
            <a:r>
              <a:rPr lang="ga-IE" sz="2400" dirty="0"/>
              <a:t> </a:t>
            </a:r>
            <a:r>
              <a:rPr lang="en-IE" sz="2400" dirty="0"/>
              <a:t>has just a set accessor is called a write-only property. </a:t>
            </a:r>
          </a:p>
          <a:p>
            <a:endParaRPr lang="en-GB" sz="1600" dirty="0"/>
          </a:p>
        </p:txBody>
      </p:sp>
    </p:spTree>
    <p:extLst>
      <p:ext uri="{BB962C8B-B14F-4D97-AF65-F5344CB8AC3E}">
        <p14:creationId xmlns:p14="http://schemas.microsoft.com/office/powerpoint/2010/main" val="62107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Writing an auto implemented property thru’ a code snippet</a:t>
            </a:r>
            <a:endParaRPr lang="en-GB" dirty="0"/>
          </a:p>
        </p:txBody>
      </p:sp>
      <p:sp>
        <p:nvSpPr>
          <p:cNvPr id="3" name="Content Placeholder 2"/>
          <p:cNvSpPr>
            <a:spLocks noGrp="1"/>
          </p:cNvSpPr>
          <p:nvPr>
            <p:ph idx="1"/>
          </p:nvPr>
        </p:nvSpPr>
        <p:spPr>
          <a:xfrm>
            <a:off x="239697" y="2190748"/>
            <a:ext cx="11070854" cy="4565159"/>
          </a:xfrm>
        </p:spPr>
        <p:txBody>
          <a:bodyPr>
            <a:normAutofit fontScale="92500" lnSpcReduction="20000"/>
          </a:bodyPr>
          <a:lstStyle/>
          <a:p>
            <a:r>
              <a:rPr lang="en-IE" sz="2200" dirty="0"/>
              <a:t>Code snippets have been around for a long time and is one of the easiest ways for the developer productivity.  </a:t>
            </a:r>
            <a:endParaRPr lang="ga-IE" sz="2200" dirty="0"/>
          </a:p>
          <a:p>
            <a:r>
              <a:rPr lang="en-IE" sz="2200" dirty="0"/>
              <a:t>For an instance,  a very useful time saver  code snippet is  “prop”  which is use for “Automatically implemented property” . </a:t>
            </a:r>
            <a:endParaRPr lang="ga-IE" sz="2200" dirty="0"/>
          </a:p>
          <a:p>
            <a:pPr lvl="1"/>
            <a:r>
              <a:rPr lang="ga-IE" sz="2200" dirty="0"/>
              <a:t>Right click and select Snippet -&gt; Insert Snippet (1)</a:t>
            </a:r>
          </a:p>
          <a:p>
            <a:pPr lvl="1"/>
            <a:r>
              <a:rPr lang="ga-IE" sz="2200" dirty="0"/>
              <a:t>Select C# folder and a list  is shown(2)</a:t>
            </a:r>
          </a:p>
          <a:p>
            <a:pPr lvl="1"/>
            <a:r>
              <a:rPr lang="ga-IE" sz="2200" dirty="0"/>
              <a:t>Select </a:t>
            </a:r>
            <a:r>
              <a:rPr lang="ga-IE" sz="2200" b="1" dirty="0">
                <a:solidFill>
                  <a:srgbClr val="00B0F0"/>
                </a:solidFill>
                <a:highlight>
                  <a:srgbClr val="FFFF00"/>
                </a:highlight>
              </a:rPr>
              <a:t>prop</a:t>
            </a:r>
            <a:r>
              <a:rPr lang="ga-IE" sz="2200" dirty="0"/>
              <a:t> and </a:t>
            </a:r>
            <a:r>
              <a:rPr lang="en-IE" sz="2200" dirty="0"/>
              <a:t>press TAB key twice, an automatic property will be added with default type of </a:t>
            </a:r>
            <a:r>
              <a:rPr lang="en-IE" sz="2200" dirty="0" err="1"/>
              <a:t>int</a:t>
            </a:r>
            <a:r>
              <a:rPr lang="en-IE" sz="2200" dirty="0"/>
              <a:t> .</a:t>
            </a:r>
            <a:r>
              <a:rPr lang="ga-IE" sz="2200" dirty="0"/>
              <a:t>(3,4)</a:t>
            </a:r>
          </a:p>
          <a:p>
            <a:pPr lvl="1"/>
            <a:r>
              <a:rPr lang="en-IE" sz="2200" dirty="0"/>
              <a:t>you can use </a:t>
            </a:r>
            <a:r>
              <a:rPr lang="en-IE" sz="2200" b="1" dirty="0" err="1">
                <a:solidFill>
                  <a:srgbClr val="00B0F0"/>
                </a:solidFill>
                <a:highlight>
                  <a:srgbClr val="FFFF00"/>
                </a:highlight>
              </a:rPr>
              <a:t>propfull</a:t>
            </a:r>
            <a:r>
              <a:rPr lang="en-IE" sz="2200" dirty="0">
                <a:solidFill>
                  <a:srgbClr val="00B0F0"/>
                </a:solidFill>
              </a:rPr>
              <a:t> </a:t>
            </a:r>
            <a:r>
              <a:rPr lang="en-IE" sz="2200" dirty="0"/>
              <a:t>which gives you a private backing variable and then a public GET and SET with the link of just declared private variable. </a:t>
            </a:r>
            <a:r>
              <a:rPr lang="ga-IE" sz="2200" dirty="0"/>
              <a:t>(5)</a:t>
            </a:r>
          </a:p>
          <a:p>
            <a:endParaRPr lang="en-GB" dirty="0"/>
          </a:p>
          <a:p>
            <a:endParaRPr lang="ga-IE" dirty="0"/>
          </a:p>
          <a:p>
            <a:endParaRPr lang="ga-IE" dirty="0"/>
          </a:p>
          <a:p>
            <a:endParaRPr lang="ga-IE" dirty="0"/>
          </a:p>
        </p:txBody>
      </p:sp>
    </p:spTree>
    <p:extLst>
      <p:ext uri="{BB962C8B-B14F-4D97-AF65-F5344CB8AC3E}">
        <p14:creationId xmlns:p14="http://schemas.microsoft.com/office/powerpoint/2010/main" val="26350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712" y="256234"/>
            <a:ext cx="4206605" cy="2773920"/>
          </a:xfrm>
          <a:prstGeom prst="rect">
            <a:avLst/>
          </a:prstGeom>
        </p:spPr>
      </p:pic>
      <p:pic>
        <p:nvPicPr>
          <p:cNvPr id="6" name="Picture 5"/>
          <p:cNvPicPr>
            <a:picLocks noChangeAspect="1"/>
          </p:cNvPicPr>
          <p:nvPr/>
        </p:nvPicPr>
        <p:blipFill>
          <a:blip r:embed="rId3"/>
          <a:stretch>
            <a:fillRect/>
          </a:stretch>
        </p:blipFill>
        <p:spPr>
          <a:xfrm>
            <a:off x="534605" y="3429000"/>
            <a:ext cx="2895851" cy="1548518"/>
          </a:xfrm>
          <a:prstGeom prst="rect">
            <a:avLst/>
          </a:prstGeom>
        </p:spPr>
      </p:pic>
      <p:pic>
        <p:nvPicPr>
          <p:cNvPr id="7" name="Picture 6"/>
          <p:cNvPicPr>
            <a:picLocks noChangeAspect="1"/>
          </p:cNvPicPr>
          <p:nvPr/>
        </p:nvPicPr>
        <p:blipFill>
          <a:blip r:embed="rId4"/>
          <a:stretch>
            <a:fillRect/>
          </a:stretch>
        </p:blipFill>
        <p:spPr>
          <a:xfrm>
            <a:off x="5587055" y="731797"/>
            <a:ext cx="5944115" cy="2024047"/>
          </a:xfrm>
          <a:prstGeom prst="rect">
            <a:avLst/>
          </a:prstGeom>
        </p:spPr>
      </p:pic>
      <p:pic>
        <p:nvPicPr>
          <p:cNvPr id="8" name="Picture 7"/>
          <p:cNvPicPr>
            <a:picLocks noChangeAspect="1"/>
          </p:cNvPicPr>
          <p:nvPr/>
        </p:nvPicPr>
        <p:blipFill>
          <a:blip r:embed="rId5"/>
          <a:stretch>
            <a:fillRect/>
          </a:stretch>
        </p:blipFill>
        <p:spPr>
          <a:xfrm>
            <a:off x="5653345" y="3176114"/>
            <a:ext cx="6038850" cy="828675"/>
          </a:xfrm>
          <a:prstGeom prst="rect">
            <a:avLst/>
          </a:prstGeom>
        </p:spPr>
      </p:pic>
      <p:sp>
        <p:nvSpPr>
          <p:cNvPr id="9" name="TextBox 8"/>
          <p:cNvSpPr txBox="1"/>
          <p:nvPr/>
        </p:nvSpPr>
        <p:spPr>
          <a:xfrm>
            <a:off x="57665" y="362465"/>
            <a:ext cx="247135" cy="369332"/>
          </a:xfrm>
          <a:prstGeom prst="rect">
            <a:avLst/>
          </a:prstGeom>
          <a:noFill/>
        </p:spPr>
        <p:txBody>
          <a:bodyPr wrap="square" rtlCol="0">
            <a:spAutoFit/>
          </a:bodyPr>
          <a:lstStyle/>
          <a:p>
            <a:r>
              <a:rPr lang="ga-IE" dirty="0"/>
              <a:t>1</a:t>
            </a:r>
            <a:endParaRPr lang="en-GB" dirty="0"/>
          </a:p>
        </p:txBody>
      </p:sp>
      <p:sp>
        <p:nvSpPr>
          <p:cNvPr id="10" name="TextBox 9"/>
          <p:cNvSpPr txBox="1"/>
          <p:nvPr/>
        </p:nvSpPr>
        <p:spPr>
          <a:xfrm>
            <a:off x="57665" y="3724331"/>
            <a:ext cx="368047" cy="369332"/>
          </a:xfrm>
          <a:prstGeom prst="rect">
            <a:avLst/>
          </a:prstGeom>
          <a:noFill/>
        </p:spPr>
        <p:txBody>
          <a:bodyPr wrap="square" rtlCol="0">
            <a:spAutoFit/>
          </a:bodyPr>
          <a:lstStyle/>
          <a:p>
            <a:r>
              <a:rPr lang="ga-IE" dirty="0"/>
              <a:t>2</a:t>
            </a:r>
            <a:endParaRPr lang="en-GB" dirty="0"/>
          </a:p>
        </p:txBody>
      </p:sp>
      <p:sp>
        <p:nvSpPr>
          <p:cNvPr id="11" name="TextBox 10"/>
          <p:cNvSpPr txBox="1"/>
          <p:nvPr/>
        </p:nvSpPr>
        <p:spPr>
          <a:xfrm>
            <a:off x="5302979" y="807308"/>
            <a:ext cx="350366" cy="369332"/>
          </a:xfrm>
          <a:prstGeom prst="rect">
            <a:avLst/>
          </a:prstGeom>
          <a:noFill/>
        </p:spPr>
        <p:txBody>
          <a:bodyPr wrap="square" rtlCol="0">
            <a:spAutoFit/>
          </a:bodyPr>
          <a:lstStyle/>
          <a:p>
            <a:r>
              <a:rPr lang="ga-IE" dirty="0"/>
              <a:t>3</a:t>
            </a:r>
            <a:endParaRPr lang="en-GB" dirty="0"/>
          </a:p>
        </p:txBody>
      </p:sp>
      <p:sp>
        <p:nvSpPr>
          <p:cNvPr id="12" name="TextBox 11"/>
          <p:cNvSpPr txBox="1"/>
          <p:nvPr/>
        </p:nvSpPr>
        <p:spPr>
          <a:xfrm>
            <a:off x="5198075" y="3176114"/>
            <a:ext cx="560173" cy="369332"/>
          </a:xfrm>
          <a:prstGeom prst="rect">
            <a:avLst/>
          </a:prstGeom>
          <a:noFill/>
        </p:spPr>
        <p:txBody>
          <a:bodyPr wrap="square" rtlCol="0">
            <a:spAutoFit/>
          </a:bodyPr>
          <a:lstStyle/>
          <a:p>
            <a:r>
              <a:rPr lang="ga-IE" dirty="0"/>
              <a:t>4</a:t>
            </a:r>
            <a:endParaRPr lang="en-GB" dirty="0"/>
          </a:p>
        </p:txBody>
      </p:sp>
      <p:pic>
        <p:nvPicPr>
          <p:cNvPr id="13" name="Picture 12"/>
          <p:cNvPicPr>
            <a:picLocks noChangeAspect="1"/>
          </p:cNvPicPr>
          <p:nvPr/>
        </p:nvPicPr>
        <p:blipFill>
          <a:blip r:embed="rId6"/>
          <a:stretch>
            <a:fillRect/>
          </a:stretch>
        </p:blipFill>
        <p:spPr>
          <a:xfrm>
            <a:off x="5684108" y="4676148"/>
            <a:ext cx="4229100" cy="2000250"/>
          </a:xfrm>
          <a:prstGeom prst="rect">
            <a:avLst/>
          </a:prstGeom>
        </p:spPr>
      </p:pic>
      <p:sp>
        <p:nvSpPr>
          <p:cNvPr id="14" name="TextBox 13"/>
          <p:cNvSpPr txBox="1"/>
          <p:nvPr/>
        </p:nvSpPr>
        <p:spPr>
          <a:xfrm>
            <a:off x="5198075" y="4676148"/>
            <a:ext cx="280086" cy="369332"/>
          </a:xfrm>
          <a:prstGeom prst="rect">
            <a:avLst/>
          </a:prstGeom>
          <a:noFill/>
        </p:spPr>
        <p:txBody>
          <a:bodyPr wrap="square" rtlCol="0">
            <a:spAutoFit/>
          </a:bodyPr>
          <a:lstStyle/>
          <a:p>
            <a:r>
              <a:rPr lang="ga-IE" dirty="0"/>
              <a:t>5</a:t>
            </a:r>
            <a:endParaRPr lang="en-GB" dirty="0"/>
          </a:p>
        </p:txBody>
      </p:sp>
    </p:spTree>
    <p:extLst>
      <p:ext uri="{BB962C8B-B14F-4D97-AF65-F5344CB8AC3E}">
        <p14:creationId xmlns:p14="http://schemas.microsoft.com/office/powerpoint/2010/main" val="48100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methods</a:t>
            </a:r>
            <a:endParaRPr lang="en-GB" dirty="0"/>
          </a:p>
        </p:txBody>
      </p:sp>
      <p:sp>
        <p:nvSpPr>
          <p:cNvPr id="3" name="Content Placeholder 2"/>
          <p:cNvSpPr>
            <a:spLocks noGrp="1"/>
          </p:cNvSpPr>
          <p:nvPr>
            <p:ph idx="1"/>
          </p:nvPr>
        </p:nvSpPr>
        <p:spPr>
          <a:xfrm>
            <a:off x="243281" y="1930690"/>
            <a:ext cx="11618752" cy="4856004"/>
          </a:xfrm>
        </p:spPr>
        <p:txBody>
          <a:bodyPr>
            <a:normAutofit/>
          </a:bodyPr>
          <a:lstStyle/>
          <a:p>
            <a:r>
              <a:rPr lang="en-US" sz="1600" dirty="0"/>
              <a:t>To provide other classes with access to a method, you declare it using the public access modifier. To prevent other classes from accessing a method, you declare it using the private access modifier. </a:t>
            </a:r>
          </a:p>
          <a:p>
            <a:r>
              <a:rPr lang="en-US" sz="1600" dirty="0"/>
              <a:t>The name of a method combined with its parameters form the method's signature. </a:t>
            </a:r>
          </a:p>
          <a:p>
            <a:r>
              <a:rPr lang="en-US" sz="1600" dirty="0"/>
              <a:t>Although you can use the same name for more than one method, each method must have a unique signature. </a:t>
            </a:r>
          </a:p>
          <a:p>
            <a:r>
              <a:rPr lang="en-US" sz="1600" dirty="0"/>
              <a:t>When you create two or more methods with the same name but with different parameter lists, the methods are overloaded. It's common to use overloaded methods to provide two or more versions of a method that work with different data types or that supply default values for omitted parameters. </a:t>
            </a:r>
          </a:p>
          <a:p>
            <a:r>
              <a:rPr lang="en-US" sz="1600" dirty="0"/>
              <a:t>When you type a method name followed by a left parentheses, the IntelliSense feature of Visual Studio displays the parameters expected by the method. If up and down arrows are displayed as shown above, you can click these arrows or press the up and down arrow keys to display each of the method's overloaded parameter lists. </a:t>
            </a:r>
          </a:p>
          <a:p>
            <a:endParaRPr lang="en-GB" sz="1600" dirty="0"/>
          </a:p>
        </p:txBody>
      </p:sp>
    </p:spTree>
    <p:extLst>
      <p:ext uri="{BB962C8B-B14F-4D97-AF65-F5344CB8AC3E}">
        <p14:creationId xmlns:p14="http://schemas.microsoft.com/office/powerpoint/2010/main" val="86535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1660" y="0"/>
            <a:ext cx="8128680" cy="6858000"/>
          </a:xfrm>
          <a:prstGeom prst="rect">
            <a:avLst/>
          </a:prstGeom>
        </p:spPr>
      </p:pic>
    </p:spTree>
    <p:extLst>
      <p:ext uri="{BB962C8B-B14F-4D97-AF65-F5344CB8AC3E}">
        <p14:creationId xmlns:p14="http://schemas.microsoft.com/office/powerpoint/2010/main" val="231143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The members of a product class</a:t>
            </a:r>
            <a:endParaRPr lang="en-GB" dirty="0"/>
          </a:p>
        </p:txBody>
      </p:sp>
      <p:pic>
        <p:nvPicPr>
          <p:cNvPr id="4" name="Content Placeholder 3"/>
          <p:cNvPicPr>
            <a:picLocks noGrp="1" noChangeAspect="1"/>
          </p:cNvPicPr>
          <p:nvPr>
            <p:ph idx="1"/>
          </p:nvPr>
        </p:nvPicPr>
        <p:blipFill>
          <a:blip r:embed="rId2"/>
          <a:stretch>
            <a:fillRect/>
          </a:stretch>
        </p:blipFill>
        <p:spPr>
          <a:xfrm>
            <a:off x="-243365" y="1958931"/>
            <a:ext cx="7090303" cy="3986213"/>
          </a:xfrm>
          <a:prstGeom prst="rect">
            <a:avLst/>
          </a:prstGeom>
        </p:spPr>
      </p:pic>
      <p:pic>
        <p:nvPicPr>
          <p:cNvPr id="5" name="Picture 4"/>
          <p:cNvPicPr>
            <a:picLocks noChangeAspect="1"/>
          </p:cNvPicPr>
          <p:nvPr/>
        </p:nvPicPr>
        <p:blipFill>
          <a:blip r:embed="rId3"/>
          <a:stretch>
            <a:fillRect/>
          </a:stretch>
        </p:blipFill>
        <p:spPr>
          <a:xfrm>
            <a:off x="6557319" y="2247257"/>
            <a:ext cx="5634681" cy="2135274"/>
          </a:xfrm>
          <a:prstGeom prst="rect">
            <a:avLst/>
          </a:prstGeom>
        </p:spPr>
      </p:pic>
    </p:spTree>
    <p:extLst>
      <p:ext uri="{BB962C8B-B14F-4D97-AF65-F5344CB8AC3E}">
        <p14:creationId xmlns:p14="http://schemas.microsoft.com/office/powerpoint/2010/main" val="382060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constructors</a:t>
            </a:r>
            <a:endParaRPr lang="en-GB" dirty="0"/>
          </a:p>
        </p:txBody>
      </p:sp>
      <p:sp>
        <p:nvSpPr>
          <p:cNvPr id="3" name="Content Placeholder 2"/>
          <p:cNvSpPr>
            <a:spLocks noGrp="1"/>
          </p:cNvSpPr>
          <p:nvPr>
            <p:ph idx="1"/>
          </p:nvPr>
        </p:nvSpPr>
        <p:spPr>
          <a:xfrm>
            <a:off x="310393" y="2190749"/>
            <a:ext cx="10598399" cy="4193273"/>
          </a:xfrm>
        </p:spPr>
        <p:txBody>
          <a:bodyPr>
            <a:normAutofit fontScale="62500" lnSpcReduction="20000"/>
          </a:bodyPr>
          <a:lstStyle/>
          <a:p>
            <a:r>
              <a:rPr lang="en-IE" dirty="0"/>
              <a:t>The name of a constructor must be the </a:t>
            </a:r>
            <a:r>
              <a:rPr lang="en-IE" dirty="0">
                <a:solidFill>
                  <a:srgbClr val="7030A0"/>
                </a:solidFill>
              </a:rPr>
              <a:t>same as the name of the class</a:t>
            </a:r>
            <a:r>
              <a:rPr lang="en-IE" dirty="0"/>
              <a:t>. In addition, a constructor </a:t>
            </a:r>
            <a:r>
              <a:rPr lang="en-IE" dirty="0">
                <a:solidFill>
                  <a:srgbClr val="7030A0"/>
                </a:solidFill>
              </a:rPr>
              <a:t>must always be declared with the public access modifier</a:t>
            </a:r>
            <a:r>
              <a:rPr lang="en-IE" dirty="0"/>
              <a:t>, and it </a:t>
            </a:r>
            <a:r>
              <a:rPr lang="en-IE" dirty="0">
                <a:solidFill>
                  <a:srgbClr val="7030A0"/>
                </a:solidFill>
              </a:rPr>
              <a:t>can't specify a return type</a:t>
            </a:r>
            <a:r>
              <a:rPr lang="en-IE" dirty="0"/>
              <a:t>. </a:t>
            </a:r>
          </a:p>
          <a:p>
            <a:r>
              <a:rPr lang="en-IE" dirty="0"/>
              <a:t>To code a constructor that has parameters, code a data type and name for each parameter</a:t>
            </a:r>
            <a:r>
              <a:rPr lang="ga-IE" dirty="0"/>
              <a:t> </a:t>
            </a:r>
            <a:r>
              <a:rPr lang="en-IE" dirty="0"/>
              <a:t>within the parentheses that follow the class name. </a:t>
            </a:r>
          </a:p>
          <a:p>
            <a:r>
              <a:rPr lang="en-IE" dirty="0"/>
              <a:t>The name of a class combined with its parameter list form the signature of the constructor. Each constructor must have a unique signature. </a:t>
            </a:r>
          </a:p>
          <a:p>
            <a:r>
              <a:rPr lang="en-IE" dirty="0"/>
              <a:t>If a constructor doesn't assign a value to an instance variable and the variable hasn't been initialized, the variable will be assigned a default value. </a:t>
            </a:r>
          </a:p>
          <a:p>
            <a:endParaRPr lang="en-GB" dirty="0"/>
          </a:p>
        </p:txBody>
      </p:sp>
    </p:spTree>
    <p:extLst>
      <p:ext uri="{BB962C8B-B14F-4D97-AF65-F5344CB8AC3E}">
        <p14:creationId xmlns:p14="http://schemas.microsoft.com/office/powerpoint/2010/main" val="6589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15737" y="0"/>
            <a:ext cx="6560525" cy="6858000"/>
          </a:xfrm>
          <a:prstGeom prst="rect">
            <a:avLst/>
          </a:prstGeom>
        </p:spPr>
      </p:pic>
    </p:spTree>
    <p:extLst>
      <p:ext uri="{BB962C8B-B14F-4D97-AF65-F5344CB8AC3E}">
        <p14:creationId xmlns:p14="http://schemas.microsoft.com/office/powerpoint/2010/main" val="234824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Hoe to code static members</a:t>
            </a:r>
            <a:endParaRPr lang="en-GB" dirty="0"/>
          </a:p>
        </p:txBody>
      </p:sp>
      <p:sp>
        <p:nvSpPr>
          <p:cNvPr id="3" name="Content Placeholder 2"/>
          <p:cNvSpPr>
            <a:spLocks noGrp="1"/>
          </p:cNvSpPr>
          <p:nvPr>
            <p:ph idx="1"/>
          </p:nvPr>
        </p:nvSpPr>
        <p:spPr>
          <a:xfrm>
            <a:off x="584885" y="2190749"/>
            <a:ext cx="11351741" cy="4325381"/>
          </a:xfrm>
        </p:spPr>
        <p:txBody>
          <a:bodyPr>
            <a:normAutofit fontScale="62500" lnSpcReduction="20000"/>
          </a:bodyPr>
          <a:lstStyle/>
          <a:p>
            <a:r>
              <a:rPr lang="ga-IE" sz="3200" b="1" dirty="0">
                <a:solidFill>
                  <a:srgbClr val="00B050"/>
                </a:solidFill>
                <a:latin typeface="Arial Narrow" panose="020B0606020202030204" pitchFamily="34" charset="0"/>
              </a:rPr>
              <a:t>S</a:t>
            </a:r>
            <a:r>
              <a:rPr lang="en-IE" sz="3200" b="1" dirty="0" err="1">
                <a:solidFill>
                  <a:srgbClr val="00B050"/>
                </a:solidFill>
                <a:latin typeface="Arial Narrow" panose="020B0606020202030204" pitchFamily="34" charset="0"/>
              </a:rPr>
              <a:t>tatic</a:t>
            </a:r>
            <a:r>
              <a:rPr lang="en-IE" sz="3200" b="1" dirty="0">
                <a:solidFill>
                  <a:srgbClr val="00B050"/>
                </a:solidFill>
                <a:latin typeface="Arial Narrow" panose="020B0606020202030204" pitchFamily="34" charset="0"/>
              </a:rPr>
              <a:t> members are members that can be accessed without creating an instance of a class</a:t>
            </a:r>
            <a:r>
              <a:rPr lang="en-IE" sz="3200" b="1" dirty="0">
                <a:solidFill>
                  <a:srgbClr val="00B050"/>
                </a:solidFill>
              </a:rPr>
              <a:t>. </a:t>
            </a:r>
            <a:endParaRPr lang="ga-IE" sz="3200" b="1" dirty="0">
              <a:solidFill>
                <a:srgbClr val="00B050"/>
              </a:solidFill>
            </a:endParaRPr>
          </a:p>
          <a:p>
            <a:r>
              <a:rPr lang="en-IE" dirty="0"/>
              <a:t>The idea of static members shouldn't be </a:t>
            </a:r>
            <a:r>
              <a:rPr lang="ga-IE" dirty="0"/>
              <a:t> </a:t>
            </a:r>
            <a:r>
              <a:rPr lang="en-IE" dirty="0"/>
              <a:t>new to you because you've seen them </a:t>
            </a:r>
            <a:r>
              <a:rPr lang="ga-IE" dirty="0"/>
              <a:t>earlier</a:t>
            </a:r>
            <a:r>
              <a:rPr lang="en-IE" dirty="0"/>
              <a:t>. In</a:t>
            </a:r>
            <a:r>
              <a:rPr lang="ga-IE" dirty="0"/>
              <a:t> </a:t>
            </a:r>
            <a:r>
              <a:rPr lang="en-IE" dirty="0"/>
              <a:t>chapter 4, for example, you learned how to use static methods of the </a:t>
            </a:r>
            <a:r>
              <a:rPr lang="en-IE" dirty="0">
                <a:solidFill>
                  <a:srgbClr val="00B0F0"/>
                </a:solidFill>
              </a:rPr>
              <a:t>Math and </a:t>
            </a:r>
            <a:r>
              <a:rPr lang="ga-IE" dirty="0">
                <a:solidFill>
                  <a:srgbClr val="00B0F0"/>
                </a:solidFill>
              </a:rPr>
              <a:t> </a:t>
            </a:r>
            <a:r>
              <a:rPr lang="en-IE" dirty="0">
                <a:solidFill>
                  <a:srgbClr val="00B0F0"/>
                </a:solidFill>
              </a:rPr>
              <a:t>Convert classes</a:t>
            </a:r>
            <a:r>
              <a:rPr lang="en-IE" dirty="0"/>
              <a:t>. And in chapter </a:t>
            </a:r>
            <a:r>
              <a:rPr lang="ga-IE" dirty="0"/>
              <a:t>8</a:t>
            </a:r>
            <a:r>
              <a:rPr lang="en-IE" dirty="0"/>
              <a:t>, you learned how to use static members of the </a:t>
            </a:r>
            <a:r>
              <a:rPr lang="en-IE" dirty="0" err="1">
                <a:solidFill>
                  <a:srgbClr val="00B0F0"/>
                </a:solidFill>
              </a:rPr>
              <a:t>DateTime</a:t>
            </a:r>
            <a:r>
              <a:rPr lang="en-IE" dirty="0">
                <a:solidFill>
                  <a:srgbClr val="00B0F0"/>
                </a:solidFill>
              </a:rPr>
              <a:t> structure and the String class</a:t>
            </a:r>
            <a:r>
              <a:rPr lang="en-IE" dirty="0"/>
              <a:t>. </a:t>
            </a:r>
            <a:endParaRPr lang="ga-IE" dirty="0"/>
          </a:p>
          <a:p>
            <a:r>
              <a:rPr lang="en-IE" dirty="0"/>
              <a:t>This figure</a:t>
            </a:r>
            <a:r>
              <a:rPr lang="ga-IE" dirty="0"/>
              <a:t> in the next slide</a:t>
            </a:r>
            <a:r>
              <a:rPr lang="en-IE" dirty="0"/>
              <a:t> shows how to create static members in your own classes. </a:t>
            </a:r>
          </a:p>
          <a:p>
            <a:r>
              <a:rPr lang="en-IE" dirty="0"/>
              <a:t>To create a static member, you simply include the </a:t>
            </a:r>
            <a:r>
              <a:rPr lang="en-IE" b="1" dirty="0">
                <a:solidFill>
                  <a:srgbClr val="00B050"/>
                </a:solidFill>
              </a:rPr>
              <a:t>static keyword </a:t>
            </a:r>
            <a:r>
              <a:rPr lang="en-IE" dirty="0"/>
              <a:t>on the </a:t>
            </a:r>
            <a:r>
              <a:rPr lang="ga-IE" dirty="0"/>
              <a:t> </a:t>
            </a:r>
            <a:r>
              <a:rPr lang="en-IE" dirty="0"/>
              <a:t>declaration for the member. The class shown in this figure, for example, provides static members that can be used to perform data validation. This class has a static field named title, a static property named Title, and a static method named </a:t>
            </a:r>
            <a:r>
              <a:rPr lang="en-IE" dirty="0" err="1"/>
              <a:t>IsPresent</a:t>
            </a:r>
            <a:r>
              <a:rPr lang="en-IE" dirty="0"/>
              <a:t>. </a:t>
            </a:r>
          </a:p>
          <a:p>
            <a:endParaRPr lang="en-GB" dirty="0"/>
          </a:p>
        </p:txBody>
      </p:sp>
    </p:spTree>
    <p:extLst>
      <p:ext uri="{BB962C8B-B14F-4D97-AF65-F5344CB8AC3E}">
        <p14:creationId xmlns:p14="http://schemas.microsoft.com/office/powerpoint/2010/main" val="40156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2056" y="0"/>
            <a:ext cx="8247888" cy="6858000"/>
          </a:xfrm>
          <a:prstGeom prst="rect">
            <a:avLst/>
          </a:prstGeom>
        </p:spPr>
      </p:pic>
    </p:spTree>
    <p:extLst>
      <p:ext uri="{BB962C8B-B14F-4D97-AF65-F5344CB8AC3E}">
        <p14:creationId xmlns:p14="http://schemas.microsoft.com/office/powerpoint/2010/main" val="14050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to code static members</a:t>
            </a:r>
            <a:endParaRPr lang="en-GB" dirty="0"/>
          </a:p>
        </p:txBody>
      </p:sp>
      <p:sp>
        <p:nvSpPr>
          <p:cNvPr id="3" name="Content Placeholder 2"/>
          <p:cNvSpPr>
            <a:spLocks noGrp="1"/>
          </p:cNvSpPr>
          <p:nvPr>
            <p:ph idx="1"/>
          </p:nvPr>
        </p:nvSpPr>
        <p:spPr>
          <a:xfrm>
            <a:off x="88777" y="1890945"/>
            <a:ext cx="12103223" cy="4967056"/>
          </a:xfrm>
        </p:spPr>
        <p:txBody>
          <a:bodyPr>
            <a:normAutofit fontScale="55000" lnSpcReduction="20000"/>
          </a:bodyPr>
          <a:lstStyle/>
          <a:p>
            <a:r>
              <a:rPr lang="en-IE" sz="3800" dirty="0"/>
              <a:t>Static properties and methods can refer only to other static members or to variables declared within the property or method. </a:t>
            </a:r>
          </a:p>
          <a:p>
            <a:r>
              <a:rPr lang="en-IE" sz="3800" b="1" dirty="0">
                <a:solidFill>
                  <a:srgbClr val="00B050"/>
                </a:solidFill>
                <a:latin typeface="Aharoni" panose="02010803020104030203" pitchFamily="2" charset="-79"/>
                <a:cs typeface="Aharoni" panose="02010803020104030203" pitchFamily="2" charset="-79"/>
              </a:rPr>
              <a:t>A constant that's declared with the public keyword is implicitly static. </a:t>
            </a:r>
            <a:r>
              <a:rPr lang="en-IE" sz="3800" dirty="0">
                <a:highlight>
                  <a:srgbClr val="FFFF00"/>
                </a:highlight>
              </a:rPr>
              <a:t>You can't code the static keyword on a constant declaration. </a:t>
            </a:r>
          </a:p>
          <a:p>
            <a:r>
              <a:rPr lang="en-IE" sz="3800" dirty="0"/>
              <a:t>If you create an object from a class, you can't refer to a static member through the variable for the object. </a:t>
            </a:r>
            <a:r>
              <a:rPr lang="en-IE" sz="3800" dirty="0">
                <a:highlight>
                  <a:srgbClr val="FF00FF"/>
                </a:highlight>
              </a:rPr>
              <a:t>You can refer to a static member only through the name of the class. </a:t>
            </a:r>
          </a:p>
          <a:p>
            <a:r>
              <a:rPr lang="en-IE" sz="3800" dirty="0">
                <a:solidFill>
                  <a:srgbClr val="00B0F0"/>
                </a:solidFill>
                <a:latin typeface="Aharoni" panose="02010803020104030203" pitchFamily="2" charset="-79"/>
                <a:cs typeface="Aharoni" panose="02010803020104030203" pitchFamily="2" charset="-79"/>
              </a:rPr>
              <a:t>If a class only contains static members, you can use the static keyword in the class declaration </a:t>
            </a:r>
            <a:r>
              <a:rPr lang="en-IE" sz="3800" dirty="0"/>
              <a:t>to declare the class as a static class. This prevents programmers from accidentally adding a non-static member to the class or from creating an object from the class. </a:t>
            </a:r>
          </a:p>
          <a:p>
            <a:endParaRPr lang="en-GB" dirty="0"/>
          </a:p>
        </p:txBody>
      </p:sp>
    </p:spTree>
    <p:extLst>
      <p:ext uri="{BB962C8B-B14F-4D97-AF65-F5344CB8AC3E}">
        <p14:creationId xmlns:p14="http://schemas.microsoft.com/office/powerpoint/2010/main" val="28605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277" y="929973"/>
            <a:ext cx="7315200" cy="467820"/>
          </a:xfrm>
        </p:spPr>
        <p:txBody>
          <a:bodyPr/>
          <a:lstStyle/>
          <a:p>
            <a:r>
              <a:rPr lang="en-US" sz="3200" dirty="0">
                <a:solidFill>
                  <a:srgbClr val="FFC000"/>
                </a:solidFill>
              </a:rPr>
              <a:t>The Product class: Fields and constructors</a:t>
            </a:r>
          </a:p>
        </p:txBody>
      </p:sp>
      <p:sp>
        <p:nvSpPr>
          <p:cNvPr id="4" name="Footer Placeholder 3"/>
          <p:cNvSpPr>
            <a:spLocks noGrp="1"/>
          </p:cNvSpPr>
          <p:nvPr>
            <p:ph type="ftr" sz="quarter" idx="11"/>
          </p:nvPr>
        </p:nvSpPr>
        <p:spPr>
          <a:xfrm>
            <a:off x="1876313" y="6492875"/>
            <a:ext cx="2762799" cy="365125"/>
          </a:xfrm>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4</a:t>
            </a:fld>
            <a:endParaRPr lang="en-US" sz="900" dirty="0">
              <a:solidFill>
                <a:schemeClr val="bg1"/>
              </a:solidFill>
              <a:latin typeface="Arial Narrow"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644137749"/>
              </p:ext>
            </p:extLst>
          </p:nvPr>
        </p:nvGraphicFramePr>
        <p:xfrm>
          <a:off x="557213" y="1976438"/>
          <a:ext cx="11095037" cy="7037387"/>
        </p:xfrm>
        <a:graphic>
          <a:graphicData uri="http://schemas.openxmlformats.org/presentationml/2006/ole">
            <mc:AlternateContent xmlns:mc="http://schemas.openxmlformats.org/markup-compatibility/2006">
              <mc:Choice xmlns:v="urn:schemas-microsoft-com:vml" Requires="v">
                <p:oleObj spid="_x0000_s1165" name="Document" r:id="rId3" imgW="11240638" imgH="7175211" progId="Word.Document.12">
                  <p:embed/>
                </p:oleObj>
              </mc:Choice>
              <mc:Fallback>
                <p:oleObj name="Document" r:id="rId3" imgW="11240638" imgH="7175211" progId="Word.Document.12">
                  <p:embed/>
                  <p:pic>
                    <p:nvPicPr>
                      <p:cNvPr id="0" name=""/>
                      <p:cNvPicPr/>
                      <p:nvPr/>
                    </p:nvPicPr>
                    <p:blipFill>
                      <a:blip r:embed="rId4"/>
                      <a:stretch>
                        <a:fillRect/>
                      </a:stretch>
                    </p:blipFill>
                    <p:spPr>
                      <a:xfrm>
                        <a:off x="557213" y="1976438"/>
                        <a:ext cx="11095037" cy="7037387"/>
                      </a:xfrm>
                      <a:prstGeom prst="rect">
                        <a:avLst/>
                      </a:prstGeom>
                    </p:spPr>
                  </p:pic>
                </p:oleObj>
              </mc:Fallback>
            </mc:AlternateContent>
          </a:graphicData>
        </a:graphic>
      </p:graphicFrame>
    </p:spTree>
    <p:extLst>
      <p:ext uri="{BB962C8B-B14F-4D97-AF65-F5344CB8AC3E}">
        <p14:creationId xmlns:p14="http://schemas.microsoft.com/office/powerpoint/2010/main" val="92033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814643"/>
            <a:ext cx="7315200" cy="467820"/>
          </a:xfrm>
        </p:spPr>
        <p:txBody>
          <a:bodyPr/>
          <a:lstStyle/>
          <a:p>
            <a:r>
              <a:rPr lang="en-US" sz="3200" dirty="0">
                <a:solidFill>
                  <a:srgbClr val="FFC000"/>
                </a:solidFill>
              </a:rPr>
              <a:t>The Product class: The Code property</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5</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574555655"/>
              </p:ext>
            </p:extLst>
          </p:nvPr>
        </p:nvGraphicFramePr>
        <p:xfrm>
          <a:off x="2263775" y="2560638"/>
          <a:ext cx="7289800" cy="3090862"/>
        </p:xfrm>
        <a:graphic>
          <a:graphicData uri="http://schemas.openxmlformats.org/presentationml/2006/ole">
            <mc:AlternateContent xmlns:mc="http://schemas.openxmlformats.org/markup-compatibility/2006">
              <mc:Choice xmlns:v="urn:schemas-microsoft-com:vml" Requires="v">
                <p:oleObj spid="_x0000_s2189" name="Document" r:id="rId3" imgW="7331124" imgH="3125261" progId="Word.Document.12">
                  <p:embed/>
                </p:oleObj>
              </mc:Choice>
              <mc:Fallback>
                <p:oleObj name="Document" r:id="rId3" imgW="7331124" imgH="3125261" progId="Word.Document.12">
                  <p:embed/>
                  <p:pic>
                    <p:nvPicPr>
                      <p:cNvPr id="0" name=""/>
                      <p:cNvPicPr/>
                      <p:nvPr/>
                    </p:nvPicPr>
                    <p:blipFill>
                      <a:blip r:embed="rId4"/>
                      <a:stretch>
                        <a:fillRect/>
                      </a:stretch>
                    </p:blipFill>
                    <p:spPr>
                      <a:xfrm>
                        <a:off x="2263775" y="2560638"/>
                        <a:ext cx="7289800" cy="3090862"/>
                      </a:xfrm>
                      <a:prstGeom prst="rect">
                        <a:avLst/>
                      </a:prstGeom>
                    </p:spPr>
                  </p:pic>
                </p:oleObj>
              </mc:Fallback>
            </mc:AlternateContent>
          </a:graphicData>
        </a:graphic>
      </p:graphicFrame>
    </p:spTree>
    <p:extLst>
      <p:ext uri="{BB962C8B-B14F-4D97-AF65-F5344CB8AC3E}">
        <p14:creationId xmlns:p14="http://schemas.microsoft.com/office/powerpoint/2010/main" val="55938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399" y="613684"/>
            <a:ext cx="8789773" cy="935641"/>
          </a:xfrm>
        </p:spPr>
        <p:txBody>
          <a:bodyPr/>
          <a:lstStyle/>
          <a:p>
            <a:r>
              <a:rPr lang="en-US" sz="3200" dirty="0">
                <a:solidFill>
                  <a:srgbClr val="FFC000"/>
                </a:solidFill>
              </a:rPr>
              <a:t>The Product class: The Description property</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6</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92007519"/>
              </p:ext>
            </p:extLst>
          </p:nvPr>
        </p:nvGraphicFramePr>
        <p:xfrm>
          <a:off x="2516188" y="2578100"/>
          <a:ext cx="7289800" cy="3440113"/>
        </p:xfrm>
        <a:graphic>
          <a:graphicData uri="http://schemas.openxmlformats.org/presentationml/2006/ole">
            <mc:AlternateContent xmlns:mc="http://schemas.openxmlformats.org/markup-compatibility/2006">
              <mc:Choice xmlns:v="urn:schemas-microsoft-com:vml" Requires="v">
                <p:oleObj spid="_x0000_s3213" name="Document" r:id="rId3" imgW="7331124" imgH="3472472" progId="Word.Document.12">
                  <p:embed/>
                </p:oleObj>
              </mc:Choice>
              <mc:Fallback>
                <p:oleObj name="Document" r:id="rId3" imgW="7331124" imgH="3472472" progId="Word.Document.12">
                  <p:embed/>
                  <p:pic>
                    <p:nvPicPr>
                      <p:cNvPr id="0" name=""/>
                      <p:cNvPicPr/>
                      <p:nvPr/>
                    </p:nvPicPr>
                    <p:blipFill>
                      <a:blip r:embed="rId4"/>
                      <a:stretch>
                        <a:fillRect/>
                      </a:stretch>
                    </p:blipFill>
                    <p:spPr>
                      <a:xfrm>
                        <a:off x="2516188" y="2578100"/>
                        <a:ext cx="7289800" cy="3440113"/>
                      </a:xfrm>
                      <a:prstGeom prst="rect">
                        <a:avLst/>
                      </a:prstGeom>
                    </p:spPr>
                  </p:pic>
                </p:oleObj>
              </mc:Fallback>
            </mc:AlternateContent>
          </a:graphicData>
        </a:graphic>
      </p:graphicFrame>
    </p:spTree>
    <p:extLst>
      <p:ext uri="{BB962C8B-B14F-4D97-AF65-F5344CB8AC3E}">
        <p14:creationId xmlns:p14="http://schemas.microsoft.com/office/powerpoint/2010/main" val="39442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389" y="890254"/>
            <a:ext cx="7315200" cy="526298"/>
          </a:xfrm>
        </p:spPr>
        <p:txBody>
          <a:bodyPr/>
          <a:lstStyle/>
          <a:p>
            <a:r>
              <a:rPr lang="en-US" sz="3600" dirty="0">
                <a:solidFill>
                  <a:srgbClr val="FFC000"/>
                </a:solidFill>
              </a:rPr>
              <a:t>The Product class: The Price property</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7</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8053374"/>
              </p:ext>
            </p:extLst>
          </p:nvPr>
        </p:nvGraphicFramePr>
        <p:xfrm>
          <a:off x="2623430" y="2551669"/>
          <a:ext cx="8029773" cy="3866885"/>
        </p:xfrm>
        <a:graphic>
          <a:graphicData uri="http://schemas.openxmlformats.org/presentationml/2006/ole">
            <mc:AlternateContent xmlns:mc="http://schemas.openxmlformats.org/markup-compatibility/2006">
              <mc:Choice xmlns:v="urn:schemas-microsoft-com:vml" Requires="v">
                <p:oleObj spid="_x0000_s4238" name="Document" r:id="rId3" imgW="7313400" imgH="2874670" progId="Word.Document.12">
                  <p:embed/>
                </p:oleObj>
              </mc:Choice>
              <mc:Fallback>
                <p:oleObj name="Document" r:id="rId3" imgW="7313400" imgH="2874670" progId="Word.Document.12">
                  <p:embed/>
                  <p:pic>
                    <p:nvPicPr>
                      <p:cNvPr id="0" name=""/>
                      <p:cNvPicPr/>
                      <p:nvPr/>
                    </p:nvPicPr>
                    <p:blipFill>
                      <a:blip r:embed="rId4"/>
                      <a:stretch>
                        <a:fillRect/>
                      </a:stretch>
                    </p:blipFill>
                    <p:spPr>
                      <a:xfrm>
                        <a:off x="2623430" y="2551669"/>
                        <a:ext cx="8029773" cy="3866885"/>
                      </a:xfrm>
                      <a:prstGeom prst="rect">
                        <a:avLst/>
                      </a:prstGeom>
                    </p:spPr>
                  </p:pic>
                </p:oleObj>
              </mc:Fallback>
            </mc:AlternateContent>
          </a:graphicData>
        </a:graphic>
      </p:graphicFrame>
    </p:spTree>
    <p:extLst>
      <p:ext uri="{BB962C8B-B14F-4D97-AF65-F5344CB8AC3E}">
        <p14:creationId xmlns:p14="http://schemas.microsoft.com/office/powerpoint/2010/main" val="12630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742" y="663462"/>
            <a:ext cx="9010327" cy="1052596"/>
          </a:xfrm>
        </p:spPr>
        <p:txBody>
          <a:bodyPr/>
          <a:lstStyle/>
          <a:p>
            <a:r>
              <a:rPr lang="en-US" sz="3600" dirty="0">
                <a:solidFill>
                  <a:srgbClr val="FFC000"/>
                </a:solidFill>
              </a:rPr>
              <a:t>The Product class: The </a:t>
            </a:r>
            <a:r>
              <a:rPr lang="en-US" sz="3600" dirty="0" err="1">
                <a:solidFill>
                  <a:srgbClr val="FFC000"/>
                </a:solidFill>
              </a:rPr>
              <a:t>GetDisplayText</a:t>
            </a:r>
            <a:r>
              <a:rPr lang="en-US" sz="3600" dirty="0">
                <a:solidFill>
                  <a:srgbClr val="FFC000"/>
                </a:solidFill>
              </a:rPr>
              <a:t> method</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8</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947240583"/>
              </p:ext>
            </p:extLst>
          </p:nvPr>
        </p:nvGraphicFramePr>
        <p:xfrm>
          <a:off x="2445544" y="2815222"/>
          <a:ext cx="7300912" cy="3186083"/>
        </p:xfrm>
        <a:graphic>
          <a:graphicData uri="http://schemas.openxmlformats.org/presentationml/2006/ole">
            <mc:AlternateContent xmlns:mc="http://schemas.openxmlformats.org/markup-compatibility/2006">
              <mc:Choice xmlns:v="urn:schemas-microsoft-com:vml" Requires="v">
                <p:oleObj spid="_x0000_s5262" name="Document" r:id="rId3" imgW="7313400" imgH="1724442" progId="Word.Document.12">
                  <p:embed/>
                </p:oleObj>
              </mc:Choice>
              <mc:Fallback>
                <p:oleObj name="Document" r:id="rId3" imgW="7313400" imgH="1724442" progId="Word.Document.12">
                  <p:embed/>
                  <p:pic>
                    <p:nvPicPr>
                      <p:cNvPr id="0" name=""/>
                      <p:cNvPicPr/>
                      <p:nvPr/>
                    </p:nvPicPr>
                    <p:blipFill>
                      <a:blip r:embed="rId4"/>
                      <a:stretch>
                        <a:fillRect/>
                      </a:stretch>
                    </p:blipFill>
                    <p:spPr>
                      <a:xfrm>
                        <a:off x="2445544" y="2815222"/>
                        <a:ext cx="7300912" cy="3186083"/>
                      </a:xfrm>
                      <a:prstGeom prst="rect">
                        <a:avLst/>
                      </a:prstGeom>
                    </p:spPr>
                  </p:pic>
                </p:oleObj>
              </mc:Fallback>
            </mc:AlternateContent>
          </a:graphicData>
        </a:graphic>
      </p:graphicFrame>
    </p:spTree>
    <p:extLst>
      <p:ext uri="{BB962C8B-B14F-4D97-AF65-F5344CB8AC3E}">
        <p14:creationId xmlns:p14="http://schemas.microsoft.com/office/powerpoint/2010/main" val="388252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19" y="600367"/>
            <a:ext cx="11343503" cy="973060"/>
          </a:xfrm>
        </p:spPr>
        <p:txBody>
          <a:bodyPr/>
          <a:lstStyle/>
          <a:p>
            <a:r>
              <a:rPr lang="en-US" sz="2800" dirty="0">
                <a:solidFill>
                  <a:srgbClr val="FFC000"/>
                </a:solidFill>
              </a:rPr>
              <a:t>Two Product objects that have been instantiated from the Product class</a:t>
            </a:r>
          </a:p>
        </p:txBody>
      </p:sp>
      <p:sp>
        <p:nvSpPr>
          <p:cNvPr id="4" name="Footer Placeholder 3"/>
          <p:cNvSpPr>
            <a:spLocks noGrp="1"/>
          </p:cNvSpPr>
          <p:nvPr>
            <p:ph type="ftr" sz="quarter" idx="11"/>
          </p:nvPr>
        </p:nvSpPr>
        <p:spPr/>
        <p:txBody>
          <a:bodyPr/>
          <a:lstStyle/>
          <a:p>
            <a:pPr>
              <a:defRPr/>
            </a:pPr>
            <a:r>
              <a:rPr lang="en-US"/>
              <a:t>© 2016,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C12, Slide </a:t>
            </a:r>
            <a:fld id="{5ECE9829-65B2-40C6-AEFF-7C648FF56A9C}" type="slidenum">
              <a:rPr lang="en-US" sz="900">
                <a:solidFill>
                  <a:schemeClr val="bg1"/>
                </a:solidFill>
                <a:latin typeface="Arial Narrow" pitchFamily="34" charset="0"/>
              </a:rPr>
              <a:pPr algn="r">
                <a:defRPr/>
              </a:pPr>
              <a:t>9</a:t>
            </a:fld>
            <a:endParaRPr lang="en-US" sz="900" dirty="0">
              <a:solidFill>
                <a:schemeClr val="bg1"/>
              </a:solidFill>
              <a:latin typeface="Arial Narrow"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123009278"/>
              </p:ext>
            </p:extLst>
          </p:nvPr>
        </p:nvGraphicFramePr>
        <p:xfrm>
          <a:off x="1094400" y="2701691"/>
          <a:ext cx="10624417" cy="2047862"/>
        </p:xfrm>
        <a:graphic>
          <a:graphicData uri="http://schemas.openxmlformats.org/presentationml/2006/ole">
            <mc:AlternateContent xmlns:mc="http://schemas.openxmlformats.org/markup-compatibility/2006">
              <mc:Choice xmlns:v="urn:schemas-microsoft-com:vml" Requires="v">
                <p:oleObj spid="_x0000_s6286" name="Document" r:id="rId3" imgW="7444690" imgH="1435223" progId="Word.Document.12">
                  <p:embed/>
                </p:oleObj>
              </mc:Choice>
              <mc:Fallback>
                <p:oleObj name="Document" r:id="rId3" imgW="7444690" imgH="1435223" progId="Word.Document.12">
                  <p:embed/>
                  <p:pic>
                    <p:nvPicPr>
                      <p:cNvPr id="0" name=""/>
                      <p:cNvPicPr/>
                      <p:nvPr/>
                    </p:nvPicPr>
                    <p:blipFill>
                      <a:blip r:embed="rId4"/>
                      <a:stretch>
                        <a:fillRect/>
                      </a:stretch>
                    </p:blipFill>
                    <p:spPr>
                      <a:xfrm>
                        <a:off x="1094400" y="2701691"/>
                        <a:ext cx="10624417" cy="2047862"/>
                      </a:xfrm>
                      <a:prstGeom prst="rect">
                        <a:avLst/>
                      </a:prstGeom>
                    </p:spPr>
                  </p:pic>
                </p:oleObj>
              </mc:Fallback>
            </mc:AlternateContent>
          </a:graphicData>
        </a:graphic>
      </p:graphicFrame>
    </p:spTree>
    <p:extLst>
      <p:ext uri="{BB962C8B-B14F-4D97-AF65-F5344CB8AC3E}">
        <p14:creationId xmlns:p14="http://schemas.microsoft.com/office/powerpoint/2010/main" val="522500215"/>
      </p:ext>
    </p:extLst>
  </p:cSld>
  <p:clrMapOvr>
    <a:masterClrMapping/>
  </p:clrMapOvr>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1689</TotalTime>
  <Words>1818</Words>
  <Application>Microsoft Office PowerPoint</Application>
  <PresentationFormat>Widescreen</PresentationFormat>
  <Paragraphs>117</Paragraphs>
  <Slides>34</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Aharoni</vt:lpstr>
      <vt:lpstr>Arial Narrow</vt:lpstr>
      <vt:lpstr>Arial Rounded MT Bold</vt:lpstr>
      <vt:lpstr>Calibri</vt:lpstr>
      <vt:lpstr>Eras Bold ITC</vt:lpstr>
      <vt:lpstr>Times New Roman</vt:lpstr>
      <vt:lpstr>Wingdings</vt:lpstr>
      <vt:lpstr>Educational subjects 16x9</vt:lpstr>
      <vt:lpstr>Document</vt:lpstr>
      <vt:lpstr>Creating Classes with C#</vt:lpstr>
      <vt:lpstr>Class and object concepts  </vt:lpstr>
      <vt:lpstr>The members of a product class</vt:lpstr>
      <vt:lpstr>The Product class: Fields and constructors</vt:lpstr>
      <vt:lpstr>The Product class: The Code property</vt:lpstr>
      <vt:lpstr>The Product class: The Description property</vt:lpstr>
      <vt:lpstr>The Product class: The Price property</vt:lpstr>
      <vt:lpstr>The Product class: The GetDisplayText method</vt:lpstr>
      <vt:lpstr>Two Product objects that have been instantiated from the Product class</vt:lpstr>
      <vt:lpstr>Code that creates these two object instances</vt:lpstr>
      <vt:lpstr>Constructors and object instantiation</vt:lpstr>
      <vt:lpstr>How to create A CLASS</vt:lpstr>
      <vt:lpstr>How to create a class</vt:lpstr>
      <vt:lpstr>PowerPoint Presentation</vt:lpstr>
      <vt:lpstr>PowerPoint Presentation</vt:lpstr>
      <vt:lpstr>How to code fields</vt:lpstr>
      <vt:lpstr>How to code fields</vt:lpstr>
      <vt:lpstr>PowerPoint Presentation</vt:lpstr>
      <vt:lpstr>PowerPoint Presentation</vt:lpstr>
      <vt:lpstr>What are properties</vt:lpstr>
      <vt:lpstr>What are properties</vt:lpstr>
      <vt:lpstr>What are properties</vt:lpstr>
      <vt:lpstr>How to code properties</vt:lpstr>
      <vt:lpstr>PowerPoint Presentation</vt:lpstr>
      <vt:lpstr>How to code properties</vt:lpstr>
      <vt:lpstr>Writing an auto implemented property thru’ a code snippet</vt:lpstr>
      <vt:lpstr>PowerPoint Presentation</vt:lpstr>
      <vt:lpstr>How to code methods</vt:lpstr>
      <vt:lpstr>PowerPoint Presentation</vt:lpstr>
      <vt:lpstr>How to code constructors</vt:lpstr>
      <vt:lpstr>PowerPoint Presentation</vt:lpstr>
      <vt:lpstr>Hoe to code static members</vt:lpstr>
      <vt:lpstr>PowerPoint Presentation</vt:lpstr>
      <vt:lpstr>How to code static members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Classes</dc:title>
  <dc:creator>COB Tutor</dc:creator>
  <cp:lastModifiedBy>COB Tutor</cp:lastModifiedBy>
  <cp:revision>128</cp:revision>
  <dcterms:created xsi:type="dcterms:W3CDTF">2019-02-14T09:46:35Z</dcterms:created>
  <dcterms:modified xsi:type="dcterms:W3CDTF">2019-03-12T09:31:30Z</dcterms:modified>
</cp:coreProperties>
</file>